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23"/>
  </p:notesMasterIdLst>
  <p:sldIdLst>
    <p:sldId id="256" r:id="rId2"/>
    <p:sldId id="257" r:id="rId3"/>
    <p:sldId id="267" r:id="rId4"/>
    <p:sldId id="268" r:id="rId5"/>
    <p:sldId id="269" r:id="rId6"/>
    <p:sldId id="271" r:id="rId7"/>
    <p:sldId id="270" r:id="rId8"/>
    <p:sldId id="272" r:id="rId9"/>
    <p:sldId id="273" r:id="rId10"/>
    <p:sldId id="275" r:id="rId11"/>
    <p:sldId id="284" r:id="rId12"/>
    <p:sldId id="277" r:id="rId13"/>
    <p:sldId id="380" r:id="rId14"/>
    <p:sldId id="382" r:id="rId15"/>
    <p:sldId id="276" r:id="rId16"/>
    <p:sldId id="381" r:id="rId17"/>
    <p:sldId id="260" r:id="rId18"/>
    <p:sldId id="296" r:id="rId19"/>
    <p:sldId id="333" r:id="rId20"/>
    <p:sldId id="334" r:id="rId21"/>
    <p:sldId id="298" r:id="rId22"/>
    <p:sldId id="258" r:id="rId23"/>
    <p:sldId id="278" r:id="rId24"/>
    <p:sldId id="279" r:id="rId25"/>
    <p:sldId id="280" r:id="rId26"/>
    <p:sldId id="281" r:id="rId27"/>
    <p:sldId id="282" r:id="rId28"/>
    <p:sldId id="283" r:id="rId29"/>
    <p:sldId id="285" r:id="rId30"/>
    <p:sldId id="286" r:id="rId31"/>
    <p:sldId id="287" r:id="rId32"/>
    <p:sldId id="259" r:id="rId33"/>
    <p:sldId id="288" r:id="rId34"/>
    <p:sldId id="289" r:id="rId35"/>
    <p:sldId id="290" r:id="rId36"/>
    <p:sldId id="291" r:id="rId37"/>
    <p:sldId id="292" r:id="rId38"/>
    <p:sldId id="293" r:id="rId39"/>
    <p:sldId id="294" r:id="rId40"/>
    <p:sldId id="295" r:id="rId41"/>
    <p:sldId id="359" r:id="rId42"/>
    <p:sldId id="299" r:id="rId43"/>
    <p:sldId id="300" r:id="rId44"/>
    <p:sldId id="261" r:id="rId45"/>
    <p:sldId id="302" r:id="rId46"/>
    <p:sldId id="304" r:id="rId47"/>
    <p:sldId id="305" r:id="rId48"/>
    <p:sldId id="308" r:id="rId49"/>
    <p:sldId id="306" r:id="rId50"/>
    <p:sldId id="309" r:id="rId51"/>
    <p:sldId id="307" r:id="rId52"/>
    <p:sldId id="360" r:id="rId53"/>
    <p:sldId id="262" r:id="rId54"/>
    <p:sldId id="310" r:id="rId55"/>
    <p:sldId id="311" r:id="rId56"/>
    <p:sldId id="314" r:id="rId57"/>
    <p:sldId id="312" r:id="rId58"/>
    <p:sldId id="315" r:id="rId59"/>
    <p:sldId id="316" r:id="rId60"/>
    <p:sldId id="313" r:id="rId61"/>
    <p:sldId id="317" r:id="rId62"/>
    <p:sldId id="383" r:id="rId63"/>
    <p:sldId id="318" r:id="rId64"/>
    <p:sldId id="319" r:id="rId65"/>
    <p:sldId id="332" r:id="rId66"/>
    <p:sldId id="320" r:id="rId67"/>
    <p:sldId id="321" r:id="rId68"/>
    <p:sldId id="263" r:id="rId69"/>
    <p:sldId id="323" r:id="rId70"/>
    <p:sldId id="324" r:id="rId71"/>
    <p:sldId id="325" r:id="rId72"/>
    <p:sldId id="335" r:id="rId73"/>
    <p:sldId id="326" r:id="rId74"/>
    <p:sldId id="338" r:id="rId75"/>
    <p:sldId id="352" r:id="rId76"/>
    <p:sldId id="336" r:id="rId77"/>
    <p:sldId id="337" r:id="rId78"/>
    <p:sldId id="264" r:id="rId79"/>
    <p:sldId id="327" r:id="rId80"/>
    <p:sldId id="328" r:id="rId81"/>
    <p:sldId id="329" r:id="rId82"/>
    <p:sldId id="330" r:id="rId83"/>
    <p:sldId id="331" r:id="rId84"/>
    <p:sldId id="344" r:id="rId85"/>
    <p:sldId id="340" r:id="rId86"/>
    <p:sldId id="339" r:id="rId87"/>
    <p:sldId id="347" r:id="rId88"/>
    <p:sldId id="346" r:id="rId89"/>
    <p:sldId id="345" r:id="rId90"/>
    <p:sldId id="387" r:id="rId91"/>
    <p:sldId id="351" r:id="rId92"/>
    <p:sldId id="348" r:id="rId93"/>
    <p:sldId id="349" r:id="rId94"/>
    <p:sldId id="350" r:id="rId95"/>
    <p:sldId id="265" r:id="rId96"/>
    <p:sldId id="355" r:id="rId97"/>
    <p:sldId id="369" r:id="rId98"/>
    <p:sldId id="367" r:id="rId99"/>
    <p:sldId id="368" r:id="rId100"/>
    <p:sldId id="370" r:id="rId101"/>
    <p:sldId id="371" r:id="rId102"/>
    <p:sldId id="372" r:id="rId103"/>
    <p:sldId id="374" r:id="rId104"/>
    <p:sldId id="373" r:id="rId105"/>
    <p:sldId id="377" r:id="rId106"/>
    <p:sldId id="385" r:id="rId107"/>
    <p:sldId id="375" r:id="rId108"/>
    <p:sldId id="376" r:id="rId109"/>
    <p:sldId id="378" r:id="rId110"/>
    <p:sldId id="386" r:id="rId111"/>
    <p:sldId id="354" r:id="rId112"/>
    <p:sldId id="353" r:id="rId113"/>
    <p:sldId id="266" r:id="rId114"/>
    <p:sldId id="356" r:id="rId115"/>
    <p:sldId id="362" r:id="rId116"/>
    <p:sldId id="363" r:id="rId117"/>
    <p:sldId id="379" r:id="rId118"/>
    <p:sldId id="364" r:id="rId119"/>
    <p:sldId id="365" r:id="rId120"/>
    <p:sldId id="358" r:id="rId121"/>
    <p:sldId id="357" r:id="rId1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A5B43-F1E7-C97D-416F-9C7354453244}" v="1282" dt="2019-09-17T06:03:17.856"/>
    <p1510:client id="{2D639F11-931C-6008-5F08-04FA82B7DE7B}" v="1" dt="2019-07-17T01:31:23.590"/>
    <p1510:client id="{353DD0EF-3A66-1036-AA7E-89E39EE9B925}" v="46" dt="2019-09-04T09:29:00.781"/>
    <p1510:client id="{54447F5E-F1E1-B4BE-802F-9340F421B394}" v="652" dt="2019-11-04T03:24:17.995"/>
    <p1510:client id="{643225AD-BFB4-2395-A3CD-641564FBDB1A}" v="2" dt="2019-08-28T18:23:47.668"/>
    <p1510:client id="{6FE38BFE-F4A4-4403-1286-2D20B0F1E968}" v="137" dt="2019-09-05T11:02:08.917"/>
    <p1510:client id="{7B095D82-8AD9-57C4-30B1-BCF94FDF50A7}" v="652" dt="2019-10-29T23:27:32.957"/>
    <p1510:client id="{7CF1A8A2-F5DF-29D6-AB5A-BBBD7BDC7BBD}" v="2005" dt="2019-09-18T02:23:54.114"/>
    <p1510:client id="{96F45EAD-6779-6D65-6C8C-82B188C36046}" v="31" dt="2019-10-27T21:12:55.910"/>
    <p1510:client id="{A7056973-D9D6-A7BC-7ABF-7823859EDB83}" v="461" dt="2019-09-16T15:22:10.526"/>
    <p1510:client id="{BA9032F8-8678-6588-766B-FF676B5D3A51}" v="2" dt="2019-07-18T09:31:49.425"/>
    <p1510:client id="{CE5B6DA1-262D-B466-AA6E-715539FED664}" v="4671" dt="2019-10-28T03:58:55.559"/>
    <p1510:client id="{E4D42C58-C06F-15D9-3335-44B3F7290AD8}" v="730" dt="2019-09-16T13:56:20.032"/>
    <p1510:client id="{E96312E2-E946-9024-BAE5-D39D494A7758}" v="74" dt="2019-08-30T03:38:30.289"/>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2" Type="http://schemas.openxmlformats.org/officeDocument/2006/relationships/image" Target="../media/image52.svg"/><Relationship Id="rId1" Type="http://schemas.openxmlformats.org/officeDocument/2006/relationships/image" Target="../media/image46.pn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2" Type="http://schemas.openxmlformats.org/officeDocument/2006/relationships/image" Target="../media/image52.svg"/><Relationship Id="rId1"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C771A-F414-4EF0-9A45-DBD868C71E3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27E8B7-AD4A-4CE0-A3DE-AD68DD6F561E}">
      <dgm:prSet/>
      <dgm:spPr/>
      <dgm:t>
        <a:bodyPr/>
        <a:lstStyle/>
        <a:p>
          <a:pPr>
            <a:defRPr cap="all"/>
          </a:pPr>
          <a:r>
            <a:rPr lang="en-US"/>
            <a:t>Download And install Python 3.x</a:t>
          </a:r>
        </a:p>
      </dgm:t>
    </dgm:pt>
    <dgm:pt modelId="{787D6913-A8CC-4677-9B9E-7E11D6A99685}" type="parTrans" cxnId="{AD9075D2-37EB-4569-9903-29A58C04279C}">
      <dgm:prSet/>
      <dgm:spPr/>
      <dgm:t>
        <a:bodyPr/>
        <a:lstStyle/>
        <a:p>
          <a:endParaRPr lang="en-US"/>
        </a:p>
      </dgm:t>
    </dgm:pt>
    <dgm:pt modelId="{F9B69EDA-CB81-44D1-A172-BA37E899F8D2}" type="sibTrans" cxnId="{AD9075D2-37EB-4569-9903-29A58C04279C}">
      <dgm:prSet/>
      <dgm:spPr/>
      <dgm:t>
        <a:bodyPr/>
        <a:lstStyle/>
        <a:p>
          <a:endParaRPr lang="en-US"/>
        </a:p>
      </dgm:t>
    </dgm:pt>
    <dgm:pt modelId="{64FAC4D1-3307-44FE-87FC-409EF1D3355E}">
      <dgm:prSet/>
      <dgm:spPr/>
      <dgm:t>
        <a:bodyPr/>
        <a:lstStyle/>
        <a:p>
          <a:pPr>
            <a:defRPr cap="all"/>
          </a:pPr>
          <a:r>
            <a:rPr lang="en-US"/>
            <a:t>Download and install Pycharm </a:t>
          </a:r>
        </a:p>
      </dgm:t>
    </dgm:pt>
    <dgm:pt modelId="{D366C7AC-0077-4D6B-82FD-05F5E8F8A15E}" type="parTrans" cxnId="{11A757B8-A50D-473A-AEC8-5A2F0AFADAE0}">
      <dgm:prSet/>
      <dgm:spPr/>
      <dgm:t>
        <a:bodyPr/>
        <a:lstStyle/>
        <a:p>
          <a:endParaRPr lang="en-US"/>
        </a:p>
      </dgm:t>
    </dgm:pt>
    <dgm:pt modelId="{4F2DD179-EF2B-4D02-AAAC-BB1DBC1CF6ED}" type="sibTrans" cxnId="{11A757B8-A50D-473A-AEC8-5A2F0AFADAE0}">
      <dgm:prSet/>
      <dgm:spPr/>
      <dgm:t>
        <a:bodyPr/>
        <a:lstStyle/>
        <a:p>
          <a:endParaRPr lang="en-US"/>
        </a:p>
      </dgm:t>
    </dgm:pt>
    <dgm:pt modelId="{17F7E94C-B0EC-4191-B603-DF9431FD6EED}" type="pres">
      <dgm:prSet presAssocID="{E13C771A-F414-4EF0-9A45-DBD868C71E33}" presName="root" presStyleCnt="0">
        <dgm:presLayoutVars>
          <dgm:dir/>
          <dgm:resizeHandles val="exact"/>
        </dgm:presLayoutVars>
      </dgm:prSet>
      <dgm:spPr/>
    </dgm:pt>
    <dgm:pt modelId="{6B62F5F5-C483-489A-8ED6-F9F0B5A2F902}" type="pres">
      <dgm:prSet presAssocID="{2127E8B7-AD4A-4CE0-A3DE-AD68DD6F561E}" presName="compNode" presStyleCnt="0"/>
      <dgm:spPr/>
    </dgm:pt>
    <dgm:pt modelId="{B2F52689-A9BB-4C00-91B9-400B8A79065F}" type="pres">
      <dgm:prSet presAssocID="{2127E8B7-AD4A-4CE0-A3DE-AD68DD6F561E}" presName="iconBgRect" presStyleLbl="bgShp" presStyleIdx="0" presStyleCnt="2"/>
      <dgm:spPr/>
    </dgm:pt>
    <dgm:pt modelId="{5282BE8F-1412-4EBB-903F-C8C29C9FB308}" type="pres">
      <dgm:prSet presAssocID="{2127E8B7-AD4A-4CE0-A3DE-AD68DD6F56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78A68145-3E96-496E-88F9-36582834052C}" type="pres">
      <dgm:prSet presAssocID="{2127E8B7-AD4A-4CE0-A3DE-AD68DD6F561E}" presName="spaceRect" presStyleCnt="0"/>
      <dgm:spPr/>
    </dgm:pt>
    <dgm:pt modelId="{370E6650-A8C3-4C1E-90AD-8570B3CEDF3B}" type="pres">
      <dgm:prSet presAssocID="{2127E8B7-AD4A-4CE0-A3DE-AD68DD6F561E}" presName="textRect" presStyleLbl="revTx" presStyleIdx="0" presStyleCnt="2">
        <dgm:presLayoutVars>
          <dgm:chMax val="1"/>
          <dgm:chPref val="1"/>
        </dgm:presLayoutVars>
      </dgm:prSet>
      <dgm:spPr/>
    </dgm:pt>
    <dgm:pt modelId="{B974347C-A045-40B7-BDE3-0044E1BD266F}" type="pres">
      <dgm:prSet presAssocID="{F9B69EDA-CB81-44D1-A172-BA37E899F8D2}" presName="sibTrans" presStyleCnt="0"/>
      <dgm:spPr/>
    </dgm:pt>
    <dgm:pt modelId="{BFD57ED2-85B5-4278-9A0E-65A4BD503CCE}" type="pres">
      <dgm:prSet presAssocID="{64FAC4D1-3307-44FE-87FC-409EF1D3355E}" presName="compNode" presStyleCnt="0"/>
      <dgm:spPr/>
    </dgm:pt>
    <dgm:pt modelId="{01E27A29-43F5-4376-BCDA-C552C20D5720}" type="pres">
      <dgm:prSet presAssocID="{64FAC4D1-3307-44FE-87FC-409EF1D3355E}" presName="iconBgRect" presStyleLbl="bgShp" presStyleIdx="1" presStyleCnt="2"/>
      <dgm:spPr/>
    </dgm:pt>
    <dgm:pt modelId="{FCBF2CE4-687B-4208-8FFD-AA7BFD15067B}" type="pres">
      <dgm:prSet presAssocID="{64FAC4D1-3307-44FE-87FC-409EF1D3355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load"/>
        </a:ext>
      </dgm:extLst>
    </dgm:pt>
    <dgm:pt modelId="{2D417A24-953B-40B8-9ADC-916452D095E5}" type="pres">
      <dgm:prSet presAssocID="{64FAC4D1-3307-44FE-87FC-409EF1D3355E}" presName="spaceRect" presStyleCnt="0"/>
      <dgm:spPr/>
    </dgm:pt>
    <dgm:pt modelId="{EF9C74AD-6AB5-4E8F-BF1E-0026D879F794}" type="pres">
      <dgm:prSet presAssocID="{64FAC4D1-3307-44FE-87FC-409EF1D3355E}" presName="textRect" presStyleLbl="revTx" presStyleIdx="1" presStyleCnt="2">
        <dgm:presLayoutVars>
          <dgm:chMax val="1"/>
          <dgm:chPref val="1"/>
        </dgm:presLayoutVars>
      </dgm:prSet>
      <dgm:spPr/>
    </dgm:pt>
  </dgm:ptLst>
  <dgm:cxnLst>
    <dgm:cxn modelId="{0EF84876-69E0-49F1-A659-95D79335D211}" type="presOf" srcId="{E13C771A-F414-4EF0-9A45-DBD868C71E33}" destId="{17F7E94C-B0EC-4191-B603-DF9431FD6EED}" srcOrd="0" destOrd="0" presId="urn:microsoft.com/office/officeart/2018/5/layout/IconCircleLabelList"/>
    <dgm:cxn modelId="{11A757B8-A50D-473A-AEC8-5A2F0AFADAE0}" srcId="{E13C771A-F414-4EF0-9A45-DBD868C71E33}" destId="{64FAC4D1-3307-44FE-87FC-409EF1D3355E}" srcOrd="1" destOrd="0" parTransId="{D366C7AC-0077-4D6B-82FD-05F5E8F8A15E}" sibTransId="{4F2DD179-EF2B-4D02-AAAC-BB1DBC1CF6ED}"/>
    <dgm:cxn modelId="{AD9075D2-37EB-4569-9903-29A58C04279C}" srcId="{E13C771A-F414-4EF0-9A45-DBD868C71E33}" destId="{2127E8B7-AD4A-4CE0-A3DE-AD68DD6F561E}" srcOrd="0" destOrd="0" parTransId="{787D6913-A8CC-4677-9B9E-7E11D6A99685}" sibTransId="{F9B69EDA-CB81-44D1-A172-BA37E899F8D2}"/>
    <dgm:cxn modelId="{2894D1DB-757D-45A8-BCFE-74129DEBCB3F}" type="presOf" srcId="{64FAC4D1-3307-44FE-87FC-409EF1D3355E}" destId="{EF9C74AD-6AB5-4E8F-BF1E-0026D879F794}" srcOrd="0" destOrd="0" presId="urn:microsoft.com/office/officeart/2018/5/layout/IconCircleLabelList"/>
    <dgm:cxn modelId="{A9A3AAFC-8375-4D0A-96A1-C426B6A8E3E2}" type="presOf" srcId="{2127E8B7-AD4A-4CE0-A3DE-AD68DD6F561E}" destId="{370E6650-A8C3-4C1E-90AD-8570B3CEDF3B}" srcOrd="0" destOrd="0" presId="urn:microsoft.com/office/officeart/2018/5/layout/IconCircleLabelList"/>
    <dgm:cxn modelId="{6EDAB5A4-B936-4D15-95CB-2D99D4A9C60A}" type="presParOf" srcId="{17F7E94C-B0EC-4191-B603-DF9431FD6EED}" destId="{6B62F5F5-C483-489A-8ED6-F9F0B5A2F902}" srcOrd="0" destOrd="0" presId="urn:microsoft.com/office/officeart/2018/5/layout/IconCircleLabelList"/>
    <dgm:cxn modelId="{5EBE6C53-4B61-41F9-B991-2AC514C959F8}" type="presParOf" srcId="{6B62F5F5-C483-489A-8ED6-F9F0B5A2F902}" destId="{B2F52689-A9BB-4C00-91B9-400B8A79065F}" srcOrd="0" destOrd="0" presId="urn:microsoft.com/office/officeart/2018/5/layout/IconCircleLabelList"/>
    <dgm:cxn modelId="{F2CFA3C5-776A-42C0-949E-00D487D9EE15}" type="presParOf" srcId="{6B62F5F5-C483-489A-8ED6-F9F0B5A2F902}" destId="{5282BE8F-1412-4EBB-903F-C8C29C9FB308}" srcOrd="1" destOrd="0" presId="urn:microsoft.com/office/officeart/2018/5/layout/IconCircleLabelList"/>
    <dgm:cxn modelId="{C260070A-F9E8-4D38-A0E6-7683873A3DA9}" type="presParOf" srcId="{6B62F5F5-C483-489A-8ED6-F9F0B5A2F902}" destId="{78A68145-3E96-496E-88F9-36582834052C}" srcOrd="2" destOrd="0" presId="urn:microsoft.com/office/officeart/2018/5/layout/IconCircleLabelList"/>
    <dgm:cxn modelId="{302138E3-D766-4ED1-B867-0F0B76A7917F}" type="presParOf" srcId="{6B62F5F5-C483-489A-8ED6-F9F0B5A2F902}" destId="{370E6650-A8C3-4C1E-90AD-8570B3CEDF3B}" srcOrd="3" destOrd="0" presId="urn:microsoft.com/office/officeart/2018/5/layout/IconCircleLabelList"/>
    <dgm:cxn modelId="{47B5791B-AD2B-443C-853E-E18DC7E09361}" type="presParOf" srcId="{17F7E94C-B0EC-4191-B603-DF9431FD6EED}" destId="{B974347C-A045-40B7-BDE3-0044E1BD266F}" srcOrd="1" destOrd="0" presId="urn:microsoft.com/office/officeart/2018/5/layout/IconCircleLabelList"/>
    <dgm:cxn modelId="{16373C99-6BC6-4D3F-9C25-D52626650135}" type="presParOf" srcId="{17F7E94C-B0EC-4191-B603-DF9431FD6EED}" destId="{BFD57ED2-85B5-4278-9A0E-65A4BD503CCE}" srcOrd="2" destOrd="0" presId="urn:microsoft.com/office/officeart/2018/5/layout/IconCircleLabelList"/>
    <dgm:cxn modelId="{E930E89C-910E-453F-B7BA-96E882B3F930}" type="presParOf" srcId="{BFD57ED2-85B5-4278-9A0E-65A4BD503CCE}" destId="{01E27A29-43F5-4376-BCDA-C552C20D5720}" srcOrd="0" destOrd="0" presId="urn:microsoft.com/office/officeart/2018/5/layout/IconCircleLabelList"/>
    <dgm:cxn modelId="{C5EAFE49-E08D-4A15-9CB3-F8DD3FB8BC23}" type="presParOf" srcId="{BFD57ED2-85B5-4278-9A0E-65A4BD503CCE}" destId="{FCBF2CE4-687B-4208-8FFD-AA7BFD15067B}" srcOrd="1" destOrd="0" presId="urn:microsoft.com/office/officeart/2018/5/layout/IconCircleLabelList"/>
    <dgm:cxn modelId="{538B032E-28BA-43A6-A2E5-67596E906D14}" type="presParOf" srcId="{BFD57ED2-85B5-4278-9A0E-65A4BD503CCE}" destId="{2D417A24-953B-40B8-9ADC-916452D095E5}" srcOrd="2" destOrd="0" presId="urn:microsoft.com/office/officeart/2018/5/layout/IconCircleLabelList"/>
    <dgm:cxn modelId="{9CF996A0-7B5D-4BD4-A3A9-B3B7DACC9089}" type="presParOf" srcId="{BFD57ED2-85B5-4278-9A0E-65A4BD503CCE}" destId="{EF9C74AD-6AB5-4E8F-BF1E-0026D879F7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D3890-AB01-40F6-98E8-B1DA50F1BD1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51FA6AC-9F5B-4A0D-9CF1-8F3008245FC9}">
      <dgm:prSet/>
      <dgm:spPr/>
      <dgm:t>
        <a:bodyPr/>
        <a:lstStyle/>
        <a:p>
          <a:pPr>
            <a:lnSpc>
              <a:spcPct val="100000"/>
            </a:lnSpc>
          </a:pPr>
          <a:r>
            <a:rPr lang="en-US"/>
            <a:t>Have properties</a:t>
          </a:r>
        </a:p>
      </dgm:t>
    </dgm:pt>
    <dgm:pt modelId="{C2FE1B96-1D85-4D93-8973-93C807D2AF86}" type="parTrans" cxnId="{81F13DC9-4ECD-4A41-A3C7-C0356C741E6F}">
      <dgm:prSet/>
      <dgm:spPr/>
      <dgm:t>
        <a:bodyPr/>
        <a:lstStyle/>
        <a:p>
          <a:endParaRPr lang="en-US"/>
        </a:p>
      </dgm:t>
    </dgm:pt>
    <dgm:pt modelId="{EE0B15FF-9D5A-4622-A536-898DD386824C}" type="sibTrans" cxnId="{81F13DC9-4ECD-4A41-A3C7-C0356C741E6F}">
      <dgm:prSet/>
      <dgm:spPr/>
      <dgm:t>
        <a:bodyPr/>
        <a:lstStyle/>
        <a:p>
          <a:endParaRPr lang="en-US"/>
        </a:p>
      </dgm:t>
    </dgm:pt>
    <dgm:pt modelId="{862E860A-4D00-4261-9277-59EDD3B7898F}">
      <dgm:prSet/>
      <dgm:spPr/>
      <dgm:t>
        <a:bodyPr/>
        <a:lstStyle/>
        <a:p>
          <a:pPr>
            <a:lnSpc>
              <a:spcPct val="100000"/>
            </a:lnSpc>
          </a:pPr>
          <a:r>
            <a:rPr lang="en-US"/>
            <a:t>Have methods </a:t>
          </a:r>
        </a:p>
      </dgm:t>
    </dgm:pt>
    <dgm:pt modelId="{675B477E-071C-4A9A-8C89-4CBCE247E614}" type="parTrans" cxnId="{1F88A612-016F-4398-BC40-D2276E533491}">
      <dgm:prSet/>
      <dgm:spPr/>
      <dgm:t>
        <a:bodyPr/>
        <a:lstStyle/>
        <a:p>
          <a:endParaRPr lang="en-US"/>
        </a:p>
      </dgm:t>
    </dgm:pt>
    <dgm:pt modelId="{3DC12E06-1E3C-434D-A685-698B5A1D3CCD}" type="sibTrans" cxnId="{1F88A612-016F-4398-BC40-D2276E533491}">
      <dgm:prSet/>
      <dgm:spPr/>
      <dgm:t>
        <a:bodyPr/>
        <a:lstStyle/>
        <a:p>
          <a:endParaRPr lang="en-US"/>
        </a:p>
      </dgm:t>
    </dgm:pt>
    <dgm:pt modelId="{916E6F54-FEB5-49B6-B1FC-3C0483D2EDD3}">
      <dgm:prSet/>
      <dgm:spPr/>
      <dgm:t>
        <a:bodyPr/>
        <a:lstStyle/>
        <a:p>
          <a:pPr>
            <a:lnSpc>
              <a:spcPct val="100000"/>
            </a:lnSpc>
          </a:pPr>
          <a:r>
            <a:rPr lang="en-US"/>
            <a:t>Use their value as their reference*</a:t>
          </a:r>
        </a:p>
      </dgm:t>
    </dgm:pt>
    <dgm:pt modelId="{B99CCC74-4773-4525-927A-9EAA01C6D6DB}" type="parTrans" cxnId="{70018C9D-2F01-49F8-9221-F2010AA49414}">
      <dgm:prSet/>
      <dgm:spPr/>
      <dgm:t>
        <a:bodyPr/>
        <a:lstStyle/>
        <a:p>
          <a:endParaRPr lang="en-US"/>
        </a:p>
      </dgm:t>
    </dgm:pt>
    <dgm:pt modelId="{EB788534-DA7F-46AE-AEBF-28E845689B15}" type="sibTrans" cxnId="{70018C9D-2F01-49F8-9221-F2010AA49414}">
      <dgm:prSet/>
      <dgm:spPr/>
      <dgm:t>
        <a:bodyPr/>
        <a:lstStyle/>
        <a:p>
          <a:endParaRPr lang="en-US"/>
        </a:p>
      </dgm:t>
    </dgm:pt>
    <dgm:pt modelId="{3B0023D2-A526-4C10-9979-1B590BCDDA4B}">
      <dgm:prSet/>
      <dgm:spPr/>
      <dgm:t>
        <a:bodyPr/>
        <a:lstStyle/>
        <a:p>
          <a:pPr>
            <a:lnSpc>
              <a:spcPct val="100000"/>
            </a:lnSpc>
          </a:pPr>
          <a:r>
            <a:rPr lang="en-US"/>
            <a:t>Are immutable </a:t>
          </a:r>
        </a:p>
      </dgm:t>
    </dgm:pt>
    <dgm:pt modelId="{1DC8D31B-3E3B-4961-9B34-B1826DA2450A}" type="parTrans" cxnId="{5EA49F6F-60B3-48AE-87AD-4367C23AEFA0}">
      <dgm:prSet/>
      <dgm:spPr/>
      <dgm:t>
        <a:bodyPr/>
        <a:lstStyle/>
        <a:p>
          <a:endParaRPr lang="en-US"/>
        </a:p>
      </dgm:t>
    </dgm:pt>
    <dgm:pt modelId="{0FDE3DD7-1B25-4A37-905B-6A6704CA64DA}" type="sibTrans" cxnId="{5EA49F6F-60B3-48AE-87AD-4367C23AEFA0}">
      <dgm:prSet/>
      <dgm:spPr/>
      <dgm:t>
        <a:bodyPr/>
        <a:lstStyle/>
        <a:p>
          <a:endParaRPr lang="en-US"/>
        </a:p>
      </dgm:t>
    </dgm:pt>
    <dgm:pt modelId="{F54E8D2C-4B0F-41DB-BFC1-6292F144CC55}" type="pres">
      <dgm:prSet presAssocID="{549D3890-AB01-40F6-98E8-B1DA50F1BD12}" presName="root" presStyleCnt="0">
        <dgm:presLayoutVars>
          <dgm:dir/>
          <dgm:resizeHandles val="exact"/>
        </dgm:presLayoutVars>
      </dgm:prSet>
      <dgm:spPr/>
    </dgm:pt>
    <dgm:pt modelId="{7FA9E2CC-3893-4A23-B5A6-8FA293DD74F2}" type="pres">
      <dgm:prSet presAssocID="{851FA6AC-9F5B-4A0D-9CF1-8F3008245FC9}" presName="compNode" presStyleCnt="0"/>
      <dgm:spPr/>
    </dgm:pt>
    <dgm:pt modelId="{8708671A-04F2-490D-81A5-8679B7AA8DD6}" type="pres">
      <dgm:prSet presAssocID="{851FA6AC-9F5B-4A0D-9CF1-8F3008245F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E9B7F2-E63C-45D9-946E-F91B7B78934B}" type="pres">
      <dgm:prSet presAssocID="{851FA6AC-9F5B-4A0D-9CF1-8F3008245FC9}" presName="spaceRect" presStyleCnt="0"/>
      <dgm:spPr/>
    </dgm:pt>
    <dgm:pt modelId="{BA60F05F-E4D1-4737-9B96-E8A0F4B3152F}" type="pres">
      <dgm:prSet presAssocID="{851FA6AC-9F5B-4A0D-9CF1-8F3008245FC9}" presName="textRect" presStyleLbl="revTx" presStyleIdx="0" presStyleCnt="4">
        <dgm:presLayoutVars>
          <dgm:chMax val="1"/>
          <dgm:chPref val="1"/>
        </dgm:presLayoutVars>
      </dgm:prSet>
      <dgm:spPr/>
    </dgm:pt>
    <dgm:pt modelId="{97B57774-9310-448C-95A2-D6107F29932B}" type="pres">
      <dgm:prSet presAssocID="{EE0B15FF-9D5A-4622-A536-898DD386824C}" presName="sibTrans" presStyleCnt="0"/>
      <dgm:spPr/>
    </dgm:pt>
    <dgm:pt modelId="{AEB98011-4A24-428B-AEEC-D07EC55BF440}" type="pres">
      <dgm:prSet presAssocID="{862E860A-4D00-4261-9277-59EDD3B7898F}" presName="compNode" presStyleCnt="0"/>
      <dgm:spPr/>
    </dgm:pt>
    <dgm:pt modelId="{D37E1A34-BC25-4D58-B0E8-49AB038A2801}" type="pres">
      <dgm:prSet presAssocID="{862E860A-4D00-4261-9277-59EDD3B789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E6290D93-4709-4223-99DF-D33FF1F407F5}" type="pres">
      <dgm:prSet presAssocID="{862E860A-4D00-4261-9277-59EDD3B7898F}" presName="spaceRect" presStyleCnt="0"/>
      <dgm:spPr/>
    </dgm:pt>
    <dgm:pt modelId="{D8AB3F11-DCD7-49AD-B430-B4646F8D6D5C}" type="pres">
      <dgm:prSet presAssocID="{862E860A-4D00-4261-9277-59EDD3B7898F}" presName="textRect" presStyleLbl="revTx" presStyleIdx="1" presStyleCnt="4">
        <dgm:presLayoutVars>
          <dgm:chMax val="1"/>
          <dgm:chPref val="1"/>
        </dgm:presLayoutVars>
      </dgm:prSet>
      <dgm:spPr/>
    </dgm:pt>
    <dgm:pt modelId="{E39EC802-6D48-444F-81CD-29044F4D1736}" type="pres">
      <dgm:prSet presAssocID="{3DC12E06-1E3C-434D-A685-698B5A1D3CCD}" presName="sibTrans" presStyleCnt="0"/>
      <dgm:spPr/>
    </dgm:pt>
    <dgm:pt modelId="{CDBE84A6-143E-4B1D-A0A9-A124A6FBA645}" type="pres">
      <dgm:prSet presAssocID="{916E6F54-FEB5-49B6-B1FC-3C0483D2EDD3}" presName="compNode" presStyleCnt="0"/>
      <dgm:spPr/>
    </dgm:pt>
    <dgm:pt modelId="{A5B54801-4185-4FF8-BB0E-6326F2D2370E}" type="pres">
      <dgm:prSet presAssocID="{916E6F54-FEB5-49B6-B1FC-3C0483D2ED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lle"/>
        </a:ext>
      </dgm:extLst>
    </dgm:pt>
    <dgm:pt modelId="{4CB2503B-E094-4FA2-8146-AAA9C24F05A5}" type="pres">
      <dgm:prSet presAssocID="{916E6F54-FEB5-49B6-B1FC-3C0483D2EDD3}" presName="spaceRect" presStyleCnt="0"/>
      <dgm:spPr/>
    </dgm:pt>
    <dgm:pt modelId="{21A9D6EB-C519-4B97-9347-CB01931D197B}" type="pres">
      <dgm:prSet presAssocID="{916E6F54-FEB5-49B6-B1FC-3C0483D2EDD3}" presName="textRect" presStyleLbl="revTx" presStyleIdx="2" presStyleCnt="4">
        <dgm:presLayoutVars>
          <dgm:chMax val="1"/>
          <dgm:chPref val="1"/>
        </dgm:presLayoutVars>
      </dgm:prSet>
      <dgm:spPr/>
    </dgm:pt>
    <dgm:pt modelId="{8F2ED2F7-716E-468C-B8FB-BB5C69BC7162}" type="pres">
      <dgm:prSet presAssocID="{EB788534-DA7F-46AE-AEBF-28E845689B15}" presName="sibTrans" presStyleCnt="0"/>
      <dgm:spPr/>
    </dgm:pt>
    <dgm:pt modelId="{1E0A6A6D-EF44-4BC7-8B4C-CE65925D6E20}" type="pres">
      <dgm:prSet presAssocID="{3B0023D2-A526-4C10-9979-1B590BCDDA4B}" presName="compNode" presStyleCnt="0"/>
      <dgm:spPr/>
    </dgm:pt>
    <dgm:pt modelId="{211BA413-62C8-4FDA-8230-864F3F8D342D}" type="pres">
      <dgm:prSet presAssocID="{3B0023D2-A526-4C10-9979-1B590BCDDA4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nected"/>
        </a:ext>
      </dgm:extLst>
    </dgm:pt>
    <dgm:pt modelId="{736F17FE-9B92-4325-8411-506316B9436F}" type="pres">
      <dgm:prSet presAssocID="{3B0023D2-A526-4C10-9979-1B590BCDDA4B}" presName="spaceRect" presStyleCnt="0"/>
      <dgm:spPr/>
    </dgm:pt>
    <dgm:pt modelId="{1A5FAEAB-070C-4014-9F8F-732E1224907E}" type="pres">
      <dgm:prSet presAssocID="{3B0023D2-A526-4C10-9979-1B590BCDDA4B}" presName="textRect" presStyleLbl="revTx" presStyleIdx="3" presStyleCnt="4">
        <dgm:presLayoutVars>
          <dgm:chMax val="1"/>
          <dgm:chPref val="1"/>
        </dgm:presLayoutVars>
      </dgm:prSet>
      <dgm:spPr/>
    </dgm:pt>
  </dgm:ptLst>
  <dgm:cxnLst>
    <dgm:cxn modelId="{2698AA01-FD65-4DEE-88DD-E865A7CC85A0}" type="presOf" srcId="{3B0023D2-A526-4C10-9979-1B590BCDDA4B}" destId="{1A5FAEAB-070C-4014-9F8F-732E1224907E}" srcOrd="0" destOrd="0" presId="urn:microsoft.com/office/officeart/2018/2/layout/IconLabelList"/>
    <dgm:cxn modelId="{1F88A612-016F-4398-BC40-D2276E533491}" srcId="{549D3890-AB01-40F6-98E8-B1DA50F1BD12}" destId="{862E860A-4D00-4261-9277-59EDD3B7898F}" srcOrd="1" destOrd="0" parTransId="{675B477E-071C-4A9A-8C89-4CBCE247E614}" sibTransId="{3DC12E06-1E3C-434D-A685-698B5A1D3CCD}"/>
    <dgm:cxn modelId="{4C8B931F-80B0-4753-A0F7-0DADF72982DA}" type="presOf" srcId="{916E6F54-FEB5-49B6-B1FC-3C0483D2EDD3}" destId="{21A9D6EB-C519-4B97-9347-CB01931D197B}" srcOrd="0" destOrd="0" presId="urn:microsoft.com/office/officeart/2018/2/layout/IconLabelList"/>
    <dgm:cxn modelId="{79B93722-87C6-44FC-9A5E-193C76826BB5}" type="presOf" srcId="{862E860A-4D00-4261-9277-59EDD3B7898F}" destId="{D8AB3F11-DCD7-49AD-B430-B4646F8D6D5C}" srcOrd="0" destOrd="0" presId="urn:microsoft.com/office/officeart/2018/2/layout/IconLabelList"/>
    <dgm:cxn modelId="{5EA49F6F-60B3-48AE-87AD-4367C23AEFA0}" srcId="{549D3890-AB01-40F6-98E8-B1DA50F1BD12}" destId="{3B0023D2-A526-4C10-9979-1B590BCDDA4B}" srcOrd="3" destOrd="0" parTransId="{1DC8D31B-3E3B-4961-9B34-B1826DA2450A}" sibTransId="{0FDE3DD7-1B25-4A37-905B-6A6704CA64DA}"/>
    <dgm:cxn modelId="{18B93758-E752-4B63-AD13-612F47734C97}" type="presOf" srcId="{549D3890-AB01-40F6-98E8-B1DA50F1BD12}" destId="{F54E8D2C-4B0F-41DB-BFC1-6292F144CC55}" srcOrd="0" destOrd="0" presId="urn:microsoft.com/office/officeart/2018/2/layout/IconLabelList"/>
    <dgm:cxn modelId="{70018C9D-2F01-49F8-9221-F2010AA49414}" srcId="{549D3890-AB01-40F6-98E8-B1DA50F1BD12}" destId="{916E6F54-FEB5-49B6-B1FC-3C0483D2EDD3}" srcOrd="2" destOrd="0" parTransId="{B99CCC74-4773-4525-927A-9EAA01C6D6DB}" sibTransId="{EB788534-DA7F-46AE-AEBF-28E845689B15}"/>
    <dgm:cxn modelId="{9F5A4CAF-8E7A-4A63-8CB0-81773F1CFDEA}" type="presOf" srcId="{851FA6AC-9F5B-4A0D-9CF1-8F3008245FC9}" destId="{BA60F05F-E4D1-4737-9B96-E8A0F4B3152F}" srcOrd="0" destOrd="0" presId="urn:microsoft.com/office/officeart/2018/2/layout/IconLabelList"/>
    <dgm:cxn modelId="{81F13DC9-4ECD-4A41-A3C7-C0356C741E6F}" srcId="{549D3890-AB01-40F6-98E8-B1DA50F1BD12}" destId="{851FA6AC-9F5B-4A0D-9CF1-8F3008245FC9}" srcOrd="0" destOrd="0" parTransId="{C2FE1B96-1D85-4D93-8973-93C807D2AF86}" sibTransId="{EE0B15FF-9D5A-4622-A536-898DD386824C}"/>
    <dgm:cxn modelId="{9278B9E0-336E-4B1F-AACE-4FE2BD1C1F85}" type="presParOf" srcId="{F54E8D2C-4B0F-41DB-BFC1-6292F144CC55}" destId="{7FA9E2CC-3893-4A23-B5A6-8FA293DD74F2}" srcOrd="0" destOrd="0" presId="urn:microsoft.com/office/officeart/2018/2/layout/IconLabelList"/>
    <dgm:cxn modelId="{08224F89-9BD4-475F-B706-C2D4B97AEF52}" type="presParOf" srcId="{7FA9E2CC-3893-4A23-B5A6-8FA293DD74F2}" destId="{8708671A-04F2-490D-81A5-8679B7AA8DD6}" srcOrd="0" destOrd="0" presId="urn:microsoft.com/office/officeart/2018/2/layout/IconLabelList"/>
    <dgm:cxn modelId="{7A6C2D33-5E03-4E65-996F-A156D51194E5}" type="presParOf" srcId="{7FA9E2CC-3893-4A23-B5A6-8FA293DD74F2}" destId="{4FE9B7F2-E63C-45D9-946E-F91B7B78934B}" srcOrd="1" destOrd="0" presId="urn:microsoft.com/office/officeart/2018/2/layout/IconLabelList"/>
    <dgm:cxn modelId="{9B5A3EC3-7F1F-47A1-A050-49B8AADD3088}" type="presParOf" srcId="{7FA9E2CC-3893-4A23-B5A6-8FA293DD74F2}" destId="{BA60F05F-E4D1-4737-9B96-E8A0F4B3152F}" srcOrd="2" destOrd="0" presId="urn:microsoft.com/office/officeart/2018/2/layout/IconLabelList"/>
    <dgm:cxn modelId="{399A679C-5FF0-4C79-83E2-86E5CE769100}" type="presParOf" srcId="{F54E8D2C-4B0F-41DB-BFC1-6292F144CC55}" destId="{97B57774-9310-448C-95A2-D6107F29932B}" srcOrd="1" destOrd="0" presId="urn:microsoft.com/office/officeart/2018/2/layout/IconLabelList"/>
    <dgm:cxn modelId="{315C76CC-4F4F-41A7-864C-7C7C783054EA}" type="presParOf" srcId="{F54E8D2C-4B0F-41DB-BFC1-6292F144CC55}" destId="{AEB98011-4A24-428B-AEEC-D07EC55BF440}" srcOrd="2" destOrd="0" presId="urn:microsoft.com/office/officeart/2018/2/layout/IconLabelList"/>
    <dgm:cxn modelId="{EEAFAB6A-CB42-45CF-AD21-D7FDC0F89E7C}" type="presParOf" srcId="{AEB98011-4A24-428B-AEEC-D07EC55BF440}" destId="{D37E1A34-BC25-4D58-B0E8-49AB038A2801}" srcOrd="0" destOrd="0" presId="urn:microsoft.com/office/officeart/2018/2/layout/IconLabelList"/>
    <dgm:cxn modelId="{FDD02057-7FE6-405D-8C7C-2B0960C0F4E0}" type="presParOf" srcId="{AEB98011-4A24-428B-AEEC-D07EC55BF440}" destId="{E6290D93-4709-4223-99DF-D33FF1F407F5}" srcOrd="1" destOrd="0" presId="urn:microsoft.com/office/officeart/2018/2/layout/IconLabelList"/>
    <dgm:cxn modelId="{3086E003-F6C7-4B0C-9042-DCF6EA2BFC1A}" type="presParOf" srcId="{AEB98011-4A24-428B-AEEC-D07EC55BF440}" destId="{D8AB3F11-DCD7-49AD-B430-B4646F8D6D5C}" srcOrd="2" destOrd="0" presId="urn:microsoft.com/office/officeart/2018/2/layout/IconLabelList"/>
    <dgm:cxn modelId="{E369526F-EB3A-49C0-84F3-A272F64AE0E0}" type="presParOf" srcId="{F54E8D2C-4B0F-41DB-BFC1-6292F144CC55}" destId="{E39EC802-6D48-444F-81CD-29044F4D1736}" srcOrd="3" destOrd="0" presId="urn:microsoft.com/office/officeart/2018/2/layout/IconLabelList"/>
    <dgm:cxn modelId="{441872C0-245A-444D-8FEB-63F2D604E265}" type="presParOf" srcId="{F54E8D2C-4B0F-41DB-BFC1-6292F144CC55}" destId="{CDBE84A6-143E-4B1D-A0A9-A124A6FBA645}" srcOrd="4" destOrd="0" presId="urn:microsoft.com/office/officeart/2018/2/layout/IconLabelList"/>
    <dgm:cxn modelId="{A2BA016D-1B73-428B-B18B-318C7D094F70}" type="presParOf" srcId="{CDBE84A6-143E-4B1D-A0A9-A124A6FBA645}" destId="{A5B54801-4185-4FF8-BB0E-6326F2D2370E}" srcOrd="0" destOrd="0" presId="urn:microsoft.com/office/officeart/2018/2/layout/IconLabelList"/>
    <dgm:cxn modelId="{C2331651-314A-443B-8E59-C4A11D63CD6F}" type="presParOf" srcId="{CDBE84A6-143E-4B1D-A0A9-A124A6FBA645}" destId="{4CB2503B-E094-4FA2-8146-AAA9C24F05A5}" srcOrd="1" destOrd="0" presId="urn:microsoft.com/office/officeart/2018/2/layout/IconLabelList"/>
    <dgm:cxn modelId="{2E6B954D-FE45-4B26-8457-30C1A96876BD}" type="presParOf" srcId="{CDBE84A6-143E-4B1D-A0A9-A124A6FBA645}" destId="{21A9D6EB-C519-4B97-9347-CB01931D197B}" srcOrd="2" destOrd="0" presId="urn:microsoft.com/office/officeart/2018/2/layout/IconLabelList"/>
    <dgm:cxn modelId="{979F096D-DCC7-4AE1-A85A-F2AAD16097B0}" type="presParOf" srcId="{F54E8D2C-4B0F-41DB-BFC1-6292F144CC55}" destId="{8F2ED2F7-716E-468C-B8FB-BB5C69BC7162}" srcOrd="5" destOrd="0" presId="urn:microsoft.com/office/officeart/2018/2/layout/IconLabelList"/>
    <dgm:cxn modelId="{58C97F86-5D4D-4244-89C5-C5B0D6023301}" type="presParOf" srcId="{F54E8D2C-4B0F-41DB-BFC1-6292F144CC55}" destId="{1E0A6A6D-EF44-4BC7-8B4C-CE65925D6E20}" srcOrd="6" destOrd="0" presId="urn:microsoft.com/office/officeart/2018/2/layout/IconLabelList"/>
    <dgm:cxn modelId="{823715E7-E626-4C1D-BB68-3C47AE979512}" type="presParOf" srcId="{1E0A6A6D-EF44-4BC7-8B4C-CE65925D6E20}" destId="{211BA413-62C8-4FDA-8230-864F3F8D342D}" srcOrd="0" destOrd="0" presId="urn:microsoft.com/office/officeart/2018/2/layout/IconLabelList"/>
    <dgm:cxn modelId="{BF446E0E-B9A0-4A41-897A-50C5CB1529CA}" type="presParOf" srcId="{1E0A6A6D-EF44-4BC7-8B4C-CE65925D6E20}" destId="{736F17FE-9B92-4325-8411-506316B9436F}" srcOrd="1" destOrd="0" presId="urn:microsoft.com/office/officeart/2018/2/layout/IconLabelList"/>
    <dgm:cxn modelId="{1ABE833F-CA04-466D-AE49-0AC1E2287900}" type="presParOf" srcId="{1E0A6A6D-EF44-4BC7-8B4C-CE65925D6E20}" destId="{1A5FAEAB-070C-4014-9F8F-732E1224907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831F80-FA6D-43B1-80A4-E6B5ED7BE7B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58764D8-7996-4D5F-A511-36C3AD748010}">
      <dgm:prSet/>
      <dgm:spPr/>
      <dgm:t>
        <a:bodyPr/>
        <a:lstStyle/>
        <a:p>
          <a:pPr>
            <a:lnSpc>
              <a:spcPct val="100000"/>
            </a:lnSpc>
          </a:pPr>
          <a:r>
            <a:rPr lang="en-US"/>
            <a:t>Simple math operators</a:t>
          </a:r>
        </a:p>
      </dgm:t>
    </dgm:pt>
    <dgm:pt modelId="{36DA037F-EC7A-453D-9C07-246E3D67BC02}" type="parTrans" cxnId="{BD7C4DB1-D573-43DA-B91F-075B478998A2}">
      <dgm:prSet/>
      <dgm:spPr/>
      <dgm:t>
        <a:bodyPr/>
        <a:lstStyle/>
        <a:p>
          <a:endParaRPr lang="en-US"/>
        </a:p>
      </dgm:t>
    </dgm:pt>
    <dgm:pt modelId="{75C7CFB5-EFAA-4F58-BE17-AD296CECC879}" type="sibTrans" cxnId="{BD7C4DB1-D573-43DA-B91F-075B478998A2}">
      <dgm:prSet/>
      <dgm:spPr/>
      <dgm:t>
        <a:bodyPr/>
        <a:lstStyle/>
        <a:p>
          <a:endParaRPr lang="en-US"/>
        </a:p>
      </dgm:t>
    </dgm:pt>
    <dgm:pt modelId="{70A04352-C5ED-4964-8812-9C798B32AAC8}">
      <dgm:prSet/>
      <dgm:spPr/>
      <dgm:t>
        <a:bodyPr/>
        <a:lstStyle/>
        <a:p>
          <a:pPr>
            <a:lnSpc>
              <a:spcPct val="100000"/>
            </a:lnSpc>
          </a:pPr>
          <a:r>
            <a:rPr lang="en-US"/>
            <a:t>Programming math operators</a:t>
          </a:r>
        </a:p>
      </dgm:t>
    </dgm:pt>
    <dgm:pt modelId="{C2CA6B88-21E0-4E20-B416-FF9098502D6A}" type="parTrans" cxnId="{1EFCE3E8-8ED9-46BB-A09E-0DDDC55BB982}">
      <dgm:prSet/>
      <dgm:spPr/>
      <dgm:t>
        <a:bodyPr/>
        <a:lstStyle/>
        <a:p>
          <a:endParaRPr lang="en-US"/>
        </a:p>
      </dgm:t>
    </dgm:pt>
    <dgm:pt modelId="{6F65BDDC-CBA0-4F0A-AA57-14587C760055}" type="sibTrans" cxnId="{1EFCE3E8-8ED9-46BB-A09E-0DDDC55BB982}">
      <dgm:prSet/>
      <dgm:spPr/>
      <dgm:t>
        <a:bodyPr/>
        <a:lstStyle/>
        <a:p>
          <a:endParaRPr lang="en-US"/>
        </a:p>
      </dgm:t>
    </dgm:pt>
    <dgm:pt modelId="{42890570-E873-4316-A477-2813E7EF50C7}">
      <dgm:prSet/>
      <dgm:spPr/>
      <dgm:t>
        <a:bodyPr/>
        <a:lstStyle/>
        <a:p>
          <a:pPr>
            <a:lnSpc>
              <a:spcPct val="100000"/>
            </a:lnSpc>
          </a:pPr>
          <a:r>
            <a:rPr lang="en-US"/>
            <a:t>Accumulator operators </a:t>
          </a:r>
        </a:p>
      </dgm:t>
    </dgm:pt>
    <dgm:pt modelId="{03484B12-CD59-445A-8546-9C4F9A71CB98}" type="parTrans" cxnId="{0DF88363-ABB7-4CAA-95B1-855098F7584A}">
      <dgm:prSet/>
      <dgm:spPr/>
      <dgm:t>
        <a:bodyPr/>
        <a:lstStyle/>
        <a:p>
          <a:endParaRPr lang="en-US"/>
        </a:p>
      </dgm:t>
    </dgm:pt>
    <dgm:pt modelId="{C7B63095-4853-428F-8CF3-EE9211900664}" type="sibTrans" cxnId="{0DF88363-ABB7-4CAA-95B1-855098F7584A}">
      <dgm:prSet/>
      <dgm:spPr/>
      <dgm:t>
        <a:bodyPr/>
        <a:lstStyle/>
        <a:p>
          <a:endParaRPr lang="en-US"/>
        </a:p>
      </dgm:t>
    </dgm:pt>
    <dgm:pt modelId="{75035254-1EDA-4FB5-8417-0C5CABD2D7F1}">
      <dgm:prSet/>
      <dgm:spPr/>
      <dgm:t>
        <a:bodyPr/>
        <a:lstStyle/>
        <a:p>
          <a:pPr>
            <a:lnSpc>
              <a:spcPct val="100000"/>
            </a:lnSpc>
          </a:pPr>
          <a:r>
            <a:rPr lang="en-US"/>
            <a:t>Comparator operators </a:t>
          </a:r>
        </a:p>
      </dgm:t>
    </dgm:pt>
    <dgm:pt modelId="{A61076C2-243D-48FE-A38E-9DCD29FCC477}" type="parTrans" cxnId="{1FA00BA5-AE20-4796-BDC0-FE7921DFA465}">
      <dgm:prSet/>
      <dgm:spPr/>
      <dgm:t>
        <a:bodyPr/>
        <a:lstStyle/>
        <a:p>
          <a:endParaRPr lang="en-US"/>
        </a:p>
      </dgm:t>
    </dgm:pt>
    <dgm:pt modelId="{2B6F5A7B-2481-48AA-B25A-15C0C48803EE}" type="sibTrans" cxnId="{1FA00BA5-AE20-4796-BDC0-FE7921DFA465}">
      <dgm:prSet/>
      <dgm:spPr/>
      <dgm:t>
        <a:bodyPr/>
        <a:lstStyle/>
        <a:p>
          <a:endParaRPr lang="en-US"/>
        </a:p>
      </dgm:t>
    </dgm:pt>
    <dgm:pt modelId="{FEFF2B20-922E-4D2E-8C1A-89A80170020C}" type="pres">
      <dgm:prSet presAssocID="{18831F80-FA6D-43B1-80A4-E6B5ED7BE7BD}" presName="root" presStyleCnt="0">
        <dgm:presLayoutVars>
          <dgm:dir/>
          <dgm:resizeHandles val="exact"/>
        </dgm:presLayoutVars>
      </dgm:prSet>
      <dgm:spPr/>
    </dgm:pt>
    <dgm:pt modelId="{1995CD46-F76B-448D-BA41-ECEC0A56F0F4}" type="pres">
      <dgm:prSet presAssocID="{C58764D8-7996-4D5F-A511-36C3AD748010}" presName="compNode" presStyleCnt="0"/>
      <dgm:spPr/>
    </dgm:pt>
    <dgm:pt modelId="{5397B2C8-E11F-4CA0-BB2C-7364900CCB56}" type="pres">
      <dgm:prSet presAssocID="{C58764D8-7996-4D5F-A511-36C3AD7480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1F61609F-678D-4C45-A622-F3B1F45F5D0B}" type="pres">
      <dgm:prSet presAssocID="{C58764D8-7996-4D5F-A511-36C3AD748010}" presName="spaceRect" presStyleCnt="0"/>
      <dgm:spPr/>
    </dgm:pt>
    <dgm:pt modelId="{365BB360-57A0-4262-BC4C-4308182D0C95}" type="pres">
      <dgm:prSet presAssocID="{C58764D8-7996-4D5F-A511-36C3AD748010}" presName="textRect" presStyleLbl="revTx" presStyleIdx="0" presStyleCnt="4">
        <dgm:presLayoutVars>
          <dgm:chMax val="1"/>
          <dgm:chPref val="1"/>
        </dgm:presLayoutVars>
      </dgm:prSet>
      <dgm:spPr/>
    </dgm:pt>
    <dgm:pt modelId="{FC895EE8-7446-4169-B87A-A6D41CC77039}" type="pres">
      <dgm:prSet presAssocID="{75C7CFB5-EFAA-4F58-BE17-AD296CECC879}" presName="sibTrans" presStyleCnt="0"/>
      <dgm:spPr/>
    </dgm:pt>
    <dgm:pt modelId="{9121D5D2-78E7-4615-A5C6-F655CA2E1813}" type="pres">
      <dgm:prSet presAssocID="{70A04352-C5ED-4964-8812-9C798B32AAC8}" presName="compNode" presStyleCnt="0"/>
      <dgm:spPr/>
    </dgm:pt>
    <dgm:pt modelId="{EE761560-9B90-4FEA-AEDE-FA71F255C5F2}" type="pres">
      <dgm:prSet presAssocID="{70A04352-C5ED-4964-8812-9C798B32AA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AB98E0B5-E428-4D8D-9E6D-4378221DA85F}" type="pres">
      <dgm:prSet presAssocID="{70A04352-C5ED-4964-8812-9C798B32AAC8}" presName="spaceRect" presStyleCnt="0"/>
      <dgm:spPr/>
    </dgm:pt>
    <dgm:pt modelId="{6C08596D-953E-454B-B2DC-E1AD5F4F41C3}" type="pres">
      <dgm:prSet presAssocID="{70A04352-C5ED-4964-8812-9C798B32AAC8}" presName="textRect" presStyleLbl="revTx" presStyleIdx="1" presStyleCnt="4">
        <dgm:presLayoutVars>
          <dgm:chMax val="1"/>
          <dgm:chPref val="1"/>
        </dgm:presLayoutVars>
      </dgm:prSet>
      <dgm:spPr/>
    </dgm:pt>
    <dgm:pt modelId="{FBD95D42-770F-4FE8-95C4-7C719B53B312}" type="pres">
      <dgm:prSet presAssocID="{6F65BDDC-CBA0-4F0A-AA57-14587C760055}" presName="sibTrans" presStyleCnt="0"/>
      <dgm:spPr/>
    </dgm:pt>
    <dgm:pt modelId="{A6408684-2E1B-4847-B005-EB99132772D5}" type="pres">
      <dgm:prSet presAssocID="{42890570-E873-4316-A477-2813E7EF50C7}" presName="compNode" presStyleCnt="0"/>
      <dgm:spPr/>
    </dgm:pt>
    <dgm:pt modelId="{A10DCD36-1A72-4DBA-AF7F-468CD6DB9EC7}" type="pres">
      <dgm:prSet presAssocID="{42890570-E873-4316-A477-2813E7EF50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67CC0249-66A6-4A5F-805E-DA70C51E28CA}" type="pres">
      <dgm:prSet presAssocID="{42890570-E873-4316-A477-2813E7EF50C7}" presName="spaceRect" presStyleCnt="0"/>
      <dgm:spPr/>
    </dgm:pt>
    <dgm:pt modelId="{30155667-0D57-4B98-9F0E-58C58A60E605}" type="pres">
      <dgm:prSet presAssocID="{42890570-E873-4316-A477-2813E7EF50C7}" presName="textRect" presStyleLbl="revTx" presStyleIdx="2" presStyleCnt="4">
        <dgm:presLayoutVars>
          <dgm:chMax val="1"/>
          <dgm:chPref val="1"/>
        </dgm:presLayoutVars>
      </dgm:prSet>
      <dgm:spPr/>
    </dgm:pt>
    <dgm:pt modelId="{829B4272-CABF-4A62-973C-F1BCC49A8C68}" type="pres">
      <dgm:prSet presAssocID="{C7B63095-4853-428F-8CF3-EE9211900664}" presName="sibTrans" presStyleCnt="0"/>
      <dgm:spPr/>
    </dgm:pt>
    <dgm:pt modelId="{053165CC-C50B-4F2C-A6C3-A807D355813A}" type="pres">
      <dgm:prSet presAssocID="{75035254-1EDA-4FB5-8417-0C5CABD2D7F1}" presName="compNode" presStyleCnt="0"/>
      <dgm:spPr/>
    </dgm:pt>
    <dgm:pt modelId="{2A1AAF3B-E840-403F-848E-8F00F7D102DB}" type="pres">
      <dgm:prSet presAssocID="{75035254-1EDA-4FB5-8417-0C5CABD2D7F1}"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28D5FE5B-CEEB-4AF4-9B66-2A5445CCD667}" type="pres">
      <dgm:prSet presAssocID="{75035254-1EDA-4FB5-8417-0C5CABD2D7F1}" presName="spaceRect" presStyleCnt="0"/>
      <dgm:spPr/>
    </dgm:pt>
    <dgm:pt modelId="{4AF71C7B-2077-47EB-8EDE-88FE44B62963}" type="pres">
      <dgm:prSet presAssocID="{75035254-1EDA-4FB5-8417-0C5CABD2D7F1}" presName="textRect" presStyleLbl="revTx" presStyleIdx="3" presStyleCnt="4">
        <dgm:presLayoutVars>
          <dgm:chMax val="1"/>
          <dgm:chPref val="1"/>
        </dgm:presLayoutVars>
      </dgm:prSet>
      <dgm:spPr/>
    </dgm:pt>
  </dgm:ptLst>
  <dgm:cxnLst>
    <dgm:cxn modelId="{9152F41E-986C-4BAD-9814-6D75E3F29E98}" type="presOf" srcId="{C58764D8-7996-4D5F-A511-36C3AD748010}" destId="{365BB360-57A0-4262-BC4C-4308182D0C95}" srcOrd="0" destOrd="0" presId="urn:microsoft.com/office/officeart/2018/2/layout/IconLabelList"/>
    <dgm:cxn modelId="{0DF88363-ABB7-4CAA-95B1-855098F7584A}" srcId="{18831F80-FA6D-43B1-80A4-E6B5ED7BE7BD}" destId="{42890570-E873-4316-A477-2813E7EF50C7}" srcOrd="2" destOrd="0" parTransId="{03484B12-CD59-445A-8546-9C4F9A71CB98}" sibTransId="{C7B63095-4853-428F-8CF3-EE9211900664}"/>
    <dgm:cxn modelId="{C553A876-A9A3-45AA-89A4-67DCEC73CDF3}" type="presOf" srcId="{75035254-1EDA-4FB5-8417-0C5CABD2D7F1}" destId="{4AF71C7B-2077-47EB-8EDE-88FE44B62963}" srcOrd="0" destOrd="0" presId="urn:microsoft.com/office/officeart/2018/2/layout/IconLabelList"/>
    <dgm:cxn modelId="{56E00B5A-B676-4A78-85AE-C7264AF9B5EA}" type="presOf" srcId="{42890570-E873-4316-A477-2813E7EF50C7}" destId="{30155667-0D57-4B98-9F0E-58C58A60E605}" srcOrd="0" destOrd="0" presId="urn:microsoft.com/office/officeart/2018/2/layout/IconLabelList"/>
    <dgm:cxn modelId="{09B6A29C-77D8-4AD1-BD52-F83A19E10DBE}" type="presOf" srcId="{18831F80-FA6D-43B1-80A4-E6B5ED7BE7BD}" destId="{FEFF2B20-922E-4D2E-8C1A-89A80170020C}" srcOrd="0" destOrd="0" presId="urn:microsoft.com/office/officeart/2018/2/layout/IconLabelList"/>
    <dgm:cxn modelId="{1FA00BA5-AE20-4796-BDC0-FE7921DFA465}" srcId="{18831F80-FA6D-43B1-80A4-E6B5ED7BE7BD}" destId="{75035254-1EDA-4FB5-8417-0C5CABD2D7F1}" srcOrd="3" destOrd="0" parTransId="{A61076C2-243D-48FE-A38E-9DCD29FCC477}" sibTransId="{2B6F5A7B-2481-48AA-B25A-15C0C48803EE}"/>
    <dgm:cxn modelId="{BD7C4DB1-D573-43DA-B91F-075B478998A2}" srcId="{18831F80-FA6D-43B1-80A4-E6B5ED7BE7BD}" destId="{C58764D8-7996-4D5F-A511-36C3AD748010}" srcOrd="0" destOrd="0" parTransId="{36DA037F-EC7A-453D-9C07-246E3D67BC02}" sibTransId="{75C7CFB5-EFAA-4F58-BE17-AD296CECC879}"/>
    <dgm:cxn modelId="{4DB9ACCA-0C81-4504-BC79-7F67163D583C}" type="presOf" srcId="{70A04352-C5ED-4964-8812-9C798B32AAC8}" destId="{6C08596D-953E-454B-B2DC-E1AD5F4F41C3}" srcOrd="0" destOrd="0" presId="urn:microsoft.com/office/officeart/2018/2/layout/IconLabelList"/>
    <dgm:cxn modelId="{1EFCE3E8-8ED9-46BB-A09E-0DDDC55BB982}" srcId="{18831F80-FA6D-43B1-80A4-E6B5ED7BE7BD}" destId="{70A04352-C5ED-4964-8812-9C798B32AAC8}" srcOrd="1" destOrd="0" parTransId="{C2CA6B88-21E0-4E20-B416-FF9098502D6A}" sibTransId="{6F65BDDC-CBA0-4F0A-AA57-14587C760055}"/>
    <dgm:cxn modelId="{1BE3F7AD-537C-4E06-BBF6-BCBCFE4A0B12}" type="presParOf" srcId="{FEFF2B20-922E-4D2E-8C1A-89A80170020C}" destId="{1995CD46-F76B-448D-BA41-ECEC0A56F0F4}" srcOrd="0" destOrd="0" presId="urn:microsoft.com/office/officeart/2018/2/layout/IconLabelList"/>
    <dgm:cxn modelId="{74D443A9-D97B-4492-87E8-3C319CDE92E8}" type="presParOf" srcId="{1995CD46-F76B-448D-BA41-ECEC0A56F0F4}" destId="{5397B2C8-E11F-4CA0-BB2C-7364900CCB56}" srcOrd="0" destOrd="0" presId="urn:microsoft.com/office/officeart/2018/2/layout/IconLabelList"/>
    <dgm:cxn modelId="{CD9770F6-552B-4285-8475-39E37C5A0192}" type="presParOf" srcId="{1995CD46-F76B-448D-BA41-ECEC0A56F0F4}" destId="{1F61609F-678D-4C45-A622-F3B1F45F5D0B}" srcOrd="1" destOrd="0" presId="urn:microsoft.com/office/officeart/2018/2/layout/IconLabelList"/>
    <dgm:cxn modelId="{A4DFD714-8D7E-4BDF-BA6C-63010D881897}" type="presParOf" srcId="{1995CD46-F76B-448D-BA41-ECEC0A56F0F4}" destId="{365BB360-57A0-4262-BC4C-4308182D0C95}" srcOrd="2" destOrd="0" presId="urn:microsoft.com/office/officeart/2018/2/layout/IconLabelList"/>
    <dgm:cxn modelId="{23A6730F-9ADC-4CD5-98F8-F12881FE9EC9}" type="presParOf" srcId="{FEFF2B20-922E-4D2E-8C1A-89A80170020C}" destId="{FC895EE8-7446-4169-B87A-A6D41CC77039}" srcOrd="1" destOrd="0" presId="urn:microsoft.com/office/officeart/2018/2/layout/IconLabelList"/>
    <dgm:cxn modelId="{43294890-FBC9-45EA-BBAA-B183C5C3ADB1}" type="presParOf" srcId="{FEFF2B20-922E-4D2E-8C1A-89A80170020C}" destId="{9121D5D2-78E7-4615-A5C6-F655CA2E1813}" srcOrd="2" destOrd="0" presId="urn:microsoft.com/office/officeart/2018/2/layout/IconLabelList"/>
    <dgm:cxn modelId="{4207F250-F887-4317-B77D-28EE387DAB6A}" type="presParOf" srcId="{9121D5D2-78E7-4615-A5C6-F655CA2E1813}" destId="{EE761560-9B90-4FEA-AEDE-FA71F255C5F2}" srcOrd="0" destOrd="0" presId="urn:microsoft.com/office/officeart/2018/2/layout/IconLabelList"/>
    <dgm:cxn modelId="{D3533B17-AEBF-4AF0-9588-CDB34DA9C92C}" type="presParOf" srcId="{9121D5D2-78E7-4615-A5C6-F655CA2E1813}" destId="{AB98E0B5-E428-4D8D-9E6D-4378221DA85F}" srcOrd="1" destOrd="0" presId="urn:microsoft.com/office/officeart/2018/2/layout/IconLabelList"/>
    <dgm:cxn modelId="{57316A41-7CFF-41C5-B2AB-AEBCB4A635B8}" type="presParOf" srcId="{9121D5D2-78E7-4615-A5C6-F655CA2E1813}" destId="{6C08596D-953E-454B-B2DC-E1AD5F4F41C3}" srcOrd="2" destOrd="0" presId="urn:microsoft.com/office/officeart/2018/2/layout/IconLabelList"/>
    <dgm:cxn modelId="{1D41EB37-1AE2-4C6F-A7A5-19706DD93148}" type="presParOf" srcId="{FEFF2B20-922E-4D2E-8C1A-89A80170020C}" destId="{FBD95D42-770F-4FE8-95C4-7C719B53B312}" srcOrd="3" destOrd="0" presId="urn:microsoft.com/office/officeart/2018/2/layout/IconLabelList"/>
    <dgm:cxn modelId="{95E8AEAA-6429-487A-BFE0-DD169C3421A9}" type="presParOf" srcId="{FEFF2B20-922E-4D2E-8C1A-89A80170020C}" destId="{A6408684-2E1B-4847-B005-EB99132772D5}" srcOrd="4" destOrd="0" presId="urn:microsoft.com/office/officeart/2018/2/layout/IconLabelList"/>
    <dgm:cxn modelId="{A742E7D7-8E86-4C87-81C3-EFA00E6FC9EF}" type="presParOf" srcId="{A6408684-2E1B-4847-B005-EB99132772D5}" destId="{A10DCD36-1A72-4DBA-AF7F-468CD6DB9EC7}" srcOrd="0" destOrd="0" presId="urn:microsoft.com/office/officeart/2018/2/layout/IconLabelList"/>
    <dgm:cxn modelId="{F7DBBC2F-8384-429D-9D9B-30FF8995425E}" type="presParOf" srcId="{A6408684-2E1B-4847-B005-EB99132772D5}" destId="{67CC0249-66A6-4A5F-805E-DA70C51E28CA}" srcOrd="1" destOrd="0" presId="urn:microsoft.com/office/officeart/2018/2/layout/IconLabelList"/>
    <dgm:cxn modelId="{1FFE8B36-E8BC-4590-AEE3-3B866510873F}" type="presParOf" srcId="{A6408684-2E1B-4847-B005-EB99132772D5}" destId="{30155667-0D57-4B98-9F0E-58C58A60E605}" srcOrd="2" destOrd="0" presId="urn:microsoft.com/office/officeart/2018/2/layout/IconLabelList"/>
    <dgm:cxn modelId="{C7B49A7F-37A9-48D7-A02F-3AB9B2C75CD1}" type="presParOf" srcId="{FEFF2B20-922E-4D2E-8C1A-89A80170020C}" destId="{829B4272-CABF-4A62-973C-F1BCC49A8C68}" srcOrd="5" destOrd="0" presId="urn:microsoft.com/office/officeart/2018/2/layout/IconLabelList"/>
    <dgm:cxn modelId="{47C562EA-F6F8-4C34-83FC-7C1F1BB4F703}" type="presParOf" srcId="{FEFF2B20-922E-4D2E-8C1A-89A80170020C}" destId="{053165CC-C50B-4F2C-A6C3-A807D355813A}" srcOrd="6" destOrd="0" presId="urn:microsoft.com/office/officeart/2018/2/layout/IconLabelList"/>
    <dgm:cxn modelId="{A4B441D7-C76C-4E44-B27D-1C2ABC968B2B}" type="presParOf" srcId="{053165CC-C50B-4F2C-A6C3-A807D355813A}" destId="{2A1AAF3B-E840-403F-848E-8F00F7D102DB}" srcOrd="0" destOrd="0" presId="urn:microsoft.com/office/officeart/2018/2/layout/IconLabelList"/>
    <dgm:cxn modelId="{70101A6D-ADC0-46F9-B361-5F70241DE3FA}" type="presParOf" srcId="{053165CC-C50B-4F2C-A6C3-A807D355813A}" destId="{28D5FE5B-CEEB-4AF4-9B66-2A5445CCD667}" srcOrd="1" destOrd="0" presId="urn:microsoft.com/office/officeart/2018/2/layout/IconLabelList"/>
    <dgm:cxn modelId="{006F33AB-EA65-45CC-935C-52F082A03036}" type="presParOf" srcId="{053165CC-C50B-4F2C-A6C3-A807D355813A}" destId="{4AF71C7B-2077-47EB-8EDE-88FE44B6296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831F80-FA6D-43B1-80A4-E6B5ED7BE7B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5035254-1EDA-4FB5-8417-0C5CABD2D7F1}">
      <dgm:prSet/>
      <dgm:spPr/>
      <dgm:t>
        <a:bodyPr/>
        <a:lstStyle/>
        <a:p>
          <a:pPr rtl="0">
            <a:lnSpc>
              <a:spcPct val="100000"/>
            </a:lnSpc>
          </a:pPr>
          <a:r>
            <a:rPr lang="en-US">
              <a:latin typeface="Corbel" panose="020B0503020204020204"/>
            </a:rPr>
            <a:t>Logical operators</a:t>
          </a:r>
          <a:r>
            <a:rPr lang="en-US"/>
            <a:t> </a:t>
          </a:r>
        </a:p>
      </dgm:t>
    </dgm:pt>
    <dgm:pt modelId="{A61076C2-243D-48FE-A38E-9DCD29FCC477}" type="parTrans" cxnId="{1FA00BA5-AE20-4796-BDC0-FE7921DFA465}">
      <dgm:prSet/>
      <dgm:spPr/>
      <dgm:t>
        <a:bodyPr/>
        <a:lstStyle/>
        <a:p>
          <a:endParaRPr lang="en-US"/>
        </a:p>
      </dgm:t>
    </dgm:pt>
    <dgm:pt modelId="{2B6F5A7B-2481-48AA-B25A-15C0C48803EE}" type="sibTrans" cxnId="{1FA00BA5-AE20-4796-BDC0-FE7921DFA465}">
      <dgm:prSet/>
      <dgm:spPr/>
      <dgm:t>
        <a:bodyPr/>
        <a:lstStyle/>
        <a:p>
          <a:endParaRPr lang="en-US"/>
        </a:p>
      </dgm:t>
    </dgm:pt>
    <dgm:pt modelId="{AC6F1D2F-2FAF-4A9A-9378-400715E21958}">
      <dgm:prSet/>
      <dgm:spPr/>
      <dgm:t>
        <a:bodyPr/>
        <a:lstStyle/>
        <a:p>
          <a:pPr>
            <a:lnSpc>
              <a:spcPct val="100000"/>
            </a:lnSpc>
          </a:pPr>
          <a:r>
            <a:rPr lang="en-US"/>
            <a:t>Bitwise operators</a:t>
          </a:r>
        </a:p>
      </dgm:t>
    </dgm:pt>
    <dgm:pt modelId="{73BBD95D-3726-427B-90E5-036BB2FF5703}" type="parTrans" cxnId="{4C42133B-8605-455E-87C5-AA797357AE57}">
      <dgm:prSet/>
      <dgm:spPr/>
    </dgm:pt>
    <dgm:pt modelId="{3E96C3ED-0469-42AE-A6CC-512D19FCEFD4}" type="sibTrans" cxnId="{4C42133B-8605-455E-87C5-AA797357AE57}">
      <dgm:prSet/>
      <dgm:spPr/>
    </dgm:pt>
    <dgm:pt modelId="{8D077CE8-9ED6-4908-9160-92E20731203B}">
      <dgm:prSet/>
      <dgm:spPr/>
      <dgm:t>
        <a:bodyPr/>
        <a:lstStyle/>
        <a:p>
          <a:pPr>
            <a:lnSpc>
              <a:spcPct val="100000"/>
            </a:lnSpc>
          </a:pPr>
          <a:r>
            <a:rPr lang="en-US"/>
            <a:t>Membership operators</a:t>
          </a:r>
        </a:p>
      </dgm:t>
    </dgm:pt>
    <dgm:pt modelId="{284CD75F-BC07-4BAE-BA21-A4C185BA60F8}" type="parTrans" cxnId="{526AD9F4-63A1-4551-B41D-E8CF67E0B735}">
      <dgm:prSet/>
      <dgm:spPr/>
    </dgm:pt>
    <dgm:pt modelId="{3D16D754-892E-47CA-A432-75F07CA10D4E}" type="sibTrans" cxnId="{526AD9F4-63A1-4551-B41D-E8CF67E0B735}">
      <dgm:prSet/>
      <dgm:spPr/>
    </dgm:pt>
    <dgm:pt modelId="{E3E92B18-19A7-4257-9B06-EF423B9A98AD}">
      <dgm:prSet/>
      <dgm:spPr/>
      <dgm:t>
        <a:bodyPr/>
        <a:lstStyle/>
        <a:p>
          <a:pPr>
            <a:lnSpc>
              <a:spcPct val="100000"/>
            </a:lnSpc>
          </a:pPr>
          <a:r>
            <a:rPr lang="en-US"/>
            <a:t>Identity operators</a:t>
          </a:r>
        </a:p>
      </dgm:t>
    </dgm:pt>
    <dgm:pt modelId="{4EA8A38D-116D-4DA9-A25B-A6B19623B312}" type="parTrans" cxnId="{0FB73EDB-B657-4222-87EF-309BC138BC97}">
      <dgm:prSet/>
      <dgm:spPr/>
    </dgm:pt>
    <dgm:pt modelId="{D7E44D36-4301-4A48-95CD-B527D36E415D}" type="sibTrans" cxnId="{0FB73EDB-B657-4222-87EF-309BC138BC97}">
      <dgm:prSet/>
      <dgm:spPr/>
    </dgm:pt>
    <dgm:pt modelId="{FEFF2B20-922E-4D2E-8C1A-89A80170020C}" type="pres">
      <dgm:prSet presAssocID="{18831F80-FA6D-43B1-80A4-E6B5ED7BE7BD}" presName="root" presStyleCnt="0">
        <dgm:presLayoutVars>
          <dgm:dir/>
          <dgm:resizeHandles val="exact"/>
        </dgm:presLayoutVars>
      </dgm:prSet>
      <dgm:spPr/>
    </dgm:pt>
    <dgm:pt modelId="{053165CC-C50B-4F2C-A6C3-A807D355813A}" type="pres">
      <dgm:prSet presAssocID="{75035254-1EDA-4FB5-8417-0C5CABD2D7F1}" presName="compNode" presStyleCnt="0"/>
      <dgm:spPr/>
    </dgm:pt>
    <dgm:pt modelId="{2A1AAF3B-E840-403F-848E-8F00F7D102DB}" type="pres">
      <dgm:prSet presAssocID="{75035254-1EDA-4FB5-8417-0C5CABD2D7F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ss pieces"/>
        </a:ext>
      </dgm:extLst>
    </dgm:pt>
    <dgm:pt modelId="{28D5FE5B-CEEB-4AF4-9B66-2A5445CCD667}" type="pres">
      <dgm:prSet presAssocID="{75035254-1EDA-4FB5-8417-0C5CABD2D7F1}" presName="spaceRect" presStyleCnt="0"/>
      <dgm:spPr/>
    </dgm:pt>
    <dgm:pt modelId="{4AF71C7B-2077-47EB-8EDE-88FE44B62963}" type="pres">
      <dgm:prSet presAssocID="{75035254-1EDA-4FB5-8417-0C5CABD2D7F1}" presName="textRect" presStyleLbl="revTx" presStyleIdx="0" presStyleCnt="4">
        <dgm:presLayoutVars>
          <dgm:chMax val="1"/>
          <dgm:chPref val="1"/>
        </dgm:presLayoutVars>
      </dgm:prSet>
      <dgm:spPr/>
    </dgm:pt>
    <dgm:pt modelId="{941077AA-37F8-49CD-975D-DB0F92801756}" type="pres">
      <dgm:prSet presAssocID="{2B6F5A7B-2481-48AA-B25A-15C0C48803EE}" presName="sibTrans" presStyleCnt="0"/>
      <dgm:spPr/>
    </dgm:pt>
    <dgm:pt modelId="{9404C04B-4A3F-4A2A-861F-2D6E6BC1C43C}" type="pres">
      <dgm:prSet presAssocID="{E3E92B18-19A7-4257-9B06-EF423B9A98AD}" presName="compNode" presStyleCnt="0"/>
      <dgm:spPr/>
    </dgm:pt>
    <dgm:pt modelId="{D7D080B9-A5E8-4B2C-BEB6-87C1B8B4FD69}" type="pres">
      <dgm:prSet presAssocID="{E3E92B18-19A7-4257-9B06-EF423B9A98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30BC8C4C-331E-41C8-8B6A-8078CA74B043}" type="pres">
      <dgm:prSet presAssocID="{E3E92B18-19A7-4257-9B06-EF423B9A98AD}" presName="spaceRect" presStyleCnt="0"/>
      <dgm:spPr/>
    </dgm:pt>
    <dgm:pt modelId="{D2EC0D7A-BC4D-4E0B-A3F5-A731DFD94B93}" type="pres">
      <dgm:prSet presAssocID="{E3E92B18-19A7-4257-9B06-EF423B9A98AD}" presName="textRect" presStyleLbl="revTx" presStyleIdx="1" presStyleCnt="4">
        <dgm:presLayoutVars>
          <dgm:chMax val="1"/>
          <dgm:chPref val="1"/>
        </dgm:presLayoutVars>
      </dgm:prSet>
      <dgm:spPr/>
    </dgm:pt>
    <dgm:pt modelId="{C7A33726-B988-4F6C-A3BC-F4F64A3F83B9}" type="pres">
      <dgm:prSet presAssocID="{D7E44D36-4301-4A48-95CD-B527D36E415D}" presName="sibTrans" presStyleCnt="0"/>
      <dgm:spPr/>
    </dgm:pt>
    <dgm:pt modelId="{DA728AC3-6385-43DD-BF97-B5D97BC66F05}" type="pres">
      <dgm:prSet presAssocID="{8D077CE8-9ED6-4908-9160-92E20731203B}" presName="compNode" presStyleCnt="0"/>
      <dgm:spPr/>
    </dgm:pt>
    <dgm:pt modelId="{766DBEA6-665C-435E-9D5A-0A9B9124DD0A}" type="pres">
      <dgm:prSet presAssocID="{8D077CE8-9ED6-4908-9160-92E2073120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94D92682-1C51-47E0-AFE0-0AF80C48BFA4}" type="pres">
      <dgm:prSet presAssocID="{8D077CE8-9ED6-4908-9160-92E20731203B}" presName="spaceRect" presStyleCnt="0"/>
      <dgm:spPr/>
    </dgm:pt>
    <dgm:pt modelId="{0DD7C48A-F175-456C-A4F3-41E440ABB413}" type="pres">
      <dgm:prSet presAssocID="{8D077CE8-9ED6-4908-9160-92E20731203B}" presName="textRect" presStyleLbl="revTx" presStyleIdx="2" presStyleCnt="4">
        <dgm:presLayoutVars>
          <dgm:chMax val="1"/>
          <dgm:chPref val="1"/>
        </dgm:presLayoutVars>
      </dgm:prSet>
      <dgm:spPr/>
    </dgm:pt>
    <dgm:pt modelId="{454F60D8-D916-4030-A20D-5BA5C0C8D532}" type="pres">
      <dgm:prSet presAssocID="{3D16D754-892E-47CA-A432-75F07CA10D4E}" presName="sibTrans" presStyleCnt="0"/>
      <dgm:spPr/>
    </dgm:pt>
    <dgm:pt modelId="{C1F67306-8939-47B5-84CF-32841A0E30A3}" type="pres">
      <dgm:prSet presAssocID="{AC6F1D2F-2FAF-4A9A-9378-400715E21958}" presName="compNode" presStyleCnt="0"/>
      <dgm:spPr/>
    </dgm:pt>
    <dgm:pt modelId="{FFB43D8E-F02B-4F3B-BF4F-F05C2DFAE77D}" type="pres">
      <dgm:prSet presAssocID="{AC6F1D2F-2FAF-4A9A-9378-400715E219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B7F4CEE9-B19C-43EE-BACB-F32F2A4F1EFA}" type="pres">
      <dgm:prSet presAssocID="{AC6F1D2F-2FAF-4A9A-9378-400715E21958}" presName="spaceRect" presStyleCnt="0"/>
      <dgm:spPr/>
    </dgm:pt>
    <dgm:pt modelId="{5BA73844-D225-472B-9921-8BEB68AD49E5}" type="pres">
      <dgm:prSet presAssocID="{AC6F1D2F-2FAF-4A9A-9378-400715E21958}" presName="textRect" presStyleLbl="revTx" presStyleIdx="3" presStyleCnt="4">
        <dgm:presLayoutVars>
          <dgm:chMax val="1"/>
          <dgm:chPref val="1"/>
        </dgm:presLayoutVars>
      </dgm:prSet>
      <dgm:spPr/>
    </dgm:pt>
  </dgm:ptLst>
  <dgm:cxnLst>
    <dgm:cxn modelId="{34E83419-BEEB-4137-B02E-E3DFB35E011C}" type="presOf" srcId="{E3E92B18-19A7-4257-9B06-EF423B9A98AD}" destId="{D2EC0D7A-BC4D-4E0B-A3F5-A731DFD94B93}" srcOrd="0" destOrd="0" presId="urn:microsoft.com/office/officeart/2018/2/layout/IconLabelList"/>
    <dgm:cxn modelId="{4C42133B-8605-455E-87C5-AA797357AE57}" srcId="{18831F80-FA6D-43B1-80A4-E6B5ED7BE7BD}" destId="{AC6F1D2F-2FAF-4A9A-9378-400715E21958}" srcOrd="3" destOrd="0" parTransId="{73BBD95D-3726-427B-90E5-036BB2FF5703}" sibTransId="{3E96C3ED-0469-42AE-A6CC-512D19FCEFD4}"/>
    <dgm:cxn modelId="{1D0CC772-08EC-4C0D-8D3D-C91F54FA510E}" type="presOf" srcId="{8D077CE8-9ED6-4908-9160-92E20731203B}" destId="{0DD7C48A-F175-456C-A4F3-41E440ABB413}" srcOrd="0" destOrd="0" presId="urn:microsoft.com/office/officeart/2018/2/layout/IconLabelList"/>
    <dgm:cxn modelId="{C553A876-A9A3-45AA-89A4-67DCEC73CDF3}" type="presOf" srcId="{75035254-1EDA-4FB5-8417-0C5CABD2D7F1}" destId="{4AF71C7B-2077-47EB-8EDE-88FE44B62963}" srcOrd="0" destOrd="0" presId="urn:microsoft.com/office/officeart/2018/2/layout/IconLabelList"/>
    <dgm:cxn modelId="{09B6A29C-77D8-4AD1-BD52-F83A19E10DBE}" type="presOf" srcId="{18831F80-FA6D-43B1-80A4-E6B5ED7BE7BD}" destId="{FEFF2B20-922E-4D2E-8C1A-89A80170020C}" srcOrd="0" destOrd="0" presId="urn:microsoft.com/office/officeart/2018/2/layout/IconLabelList"/>
    <dgm:cxn modelId="{1FA00BA5-AE20-4796-BDC0-FE7921DFA465}" srcId="{18831F80-FA6D-43B1-80A4-E6B5ED7BE7BD}" destId="{75035254-1EDA-4FB5-8417-0C5CABD2D7F1}" srcOrd="0" destOrd="0" parTransId="{A61076C2-243D-48FE-A38E-9DCD29FCC477}" sibTransId="{2B6F5A7B-2481-48AA-B25A-15C0C48803EE}"/>
    <dgm:cxn modelId="{F14332B6-A061-469F-844E-54D0C8C175DB}" type="presOf" srcId="{AC6F1D2F-2FAF-4A9A-9378-400715E21958}" destId="{5BA73844-D225-472B-9921-8BEB68AD49E5}" srcOrd="0" destOrd="0" presId="urn:microsoft.com/office/officeart/2018/2/layout/IconLabelList"/>
    <dgm:cxn modelId="{0FB73EDB-B657-4222-87EF-309BC138BC97}" srcId="{18831F80-FA6D-43B1-80A4-E6B5ED7BE7BD}" destId="{E3E92B18-19A7-4257-9B06-EF423B9A98AD}" srcOrd="1" destOrd="0" parTransId="{4EA8A38D-116D-4DA9-A25B-A6B19623B312}" sibTransId="{D7E44D36-4301-4A48-95CD-B527D36E415D}"/>
    <dgm:cxn modelId="{526AD9F4-63A1-4551-B41D-E8CF67E0B735}" srcId="{18831F80-FA6D-43B1-80A4-E6B5ED7BE7BD}" destId="{8D077CE8-9ED6-4908-9160-92E20731203B}" srcOrd="2" destOrd="0" parTransId="{284CD75F-BC07-4BAE-BA21-A4C185BA60F8}" sibTransId="{3D16D754-892E-47CA-A432-75F07CA10D4E}"/>
    <dgm:cxn modelId="{47C562EA-F6F8-4C34-83FC-7C1F1BB4F703}" type="presParOf" srcId="{FEFF2B20-922E-4D2E-8C1A-89A80170020C}" destId="{053165CC-C50B-4F2C-A6C3-A807D355813A}" srcOrd="0" destOrd="0" presId="urn:microsoft.com/office/officeart/2018/2/layout/IconLabelList"/>
    <dgm:cxn modelId="{A4B441D7-C76C-4E44-B27D-1C2ABC968B2B}" type="presParOf" srcId="{053165CC-C50B-4F2C-A6C3-A807D355813A}" destId="{2A1AAF3B-E840-403F-848E-8F00F7D102DB}" srcOrd="0" destOrd="0" presId="urn:microsoft.com/office/officeart/2018/2/layout/IconLabelList"/>
    <dgm:cxn modelId="{70101A6D-ADC0-46F9-B361-5F70241DE3FA}" type="presParOf" srcId="{053165CC-C50B-4F2C-A6C3-A807D355813A}" destId="{28D5FE5B-CEEB-4AF4-9B66-2A5445CCD667}" srcOrd="1" destOrd="0" presId="urn:microsoft.com/office/officeart/2018/2/layout/IconLabelList"/>
    <dgm:cxn modelId="{006F33AB-EA65-45CC-935C-52F082A03036}" type="presParOf" srcId="{053165CC-C50B-4F2C-A6C3-A807D355813A}" destId="{4AF71C7B-2077-47EB-8EDE-88FE44B62963}" srcOrd="2" destOrd="0" presId="urn:microsoft.com/office/officeart/2018/2/layout/IconLabelList"/>
    <dgm:cxn modelId="{18CABCAC-2350-42D5-8B14-7FCDBF950AC6}" type="presParOf" srcId="{FEFF2B20-922E-4D2E-8C1A-89A80170020C}" destId="{941077AA-37F8-49CD-975D-DB0F92801756}" srcOrd="1" destOrd="0" presId="urn:microsoft.com/office/officeart/2018/2/layout/IconLabelList"/>
    <dgm:cxn modelId="{0C9737DE-1072-4665-BBF4-9F9CF889AE9B}" type="presParOf" srcId="{FEFF2B20-922E-4D2E-8C1A-89A80170020C}" destId="{9404C04B-4A3F-4A2A-861F-2D6E6BC1C43C}" srcOrd="2" destOrd="0" presId="urn:microsoft.com/office/officeart/2018/2/layout/IconLabelList"/>
    <dgm:cxn modelId="{CE1CAABD-CFE8-43C7-9A87-B5E928CD0BA0}" type="presParOf" srcId="{9404C04B-4A3F-4A2A-861F-2D6E6BC1C43C}" destId="{D7D080B9-A5E8-4B2C-BEB6-87C1B8B4FD69}" srcOrd="0" destOrd="0" presId="urn:microsoft.com/office/officeart/2018/2/layout/IconLabelList"/>
    <dgm:cxn modelId="{FE47B223-E19A-422B-A300-903596E59BB8}" type="presParOf" srcId="{9404C04B-4A3F-4A2A-861F-2D6E6BC1C43C}" destId="{30BC8C4C-331E-41C8-8B6A-8078CA74B043}" srcOrd="1" destOrd="0" presId="urn:microsoft.com/office/officeart/2018/2/layout/IconLabelList"/>
    <dgm:cxn modelId="{C5C0FFA3-1AE2-4499-9707-A43E1D558FBD}" type="presParOf" srcId="{9404C04B-4A3F-4A2A-861F-2D6E6BC1C43C}" destId="{D2EC0D7A-BC4D-4E0B-A3F5-A731DFD94B93}" srcOrd="2" destOrd="0" presId="urn:microsoft.com/office/officeart/2018/2/layout/IconLabelList"/>
    <dgm:cxn modelId="{ED99A6B9-FF67-4DFC-9E1C-183937C3706B}" type="presParOf" srcId="{FEFF2B20-922E-4D2E-8C1A-89A80170020C}" destId="{C7A33726-B988-4F6C-A3BC-F4F64A3F83B9}" srcOrd="3" destOrd="0" presId="urn:microsoft.com/office/officeart/2018/2/layout/IconLabelList"/>
    <dgm:cxn modelId="{A78AA8E8-DC0A-4491-B3B8-3560210DF786}" type="presParOf" srcId="{FEFF2B20-922E-4D2E-8C1A-89A80170020C}" destId="{DA728AC3-6385-43DD-BF97-B5D97BC66F05}" srcOrd="4" destOrd="0" presId="urn:microsoft.com/office/officeart/2018/2/layout/IconLabelList"/>
    <dgm:cxn modelId="{A22CB328-1769-4C45-9BB7-6E96A380E76D}" type="presParOf" srcId="{DA728AC3-6385-43DD-BF97-B5D97BC66F05}" destId="{766DBEA6-665C-435E-9D5A-0A9B9124DD0A}" srcOrd="0" destOrd="0" presId="urn:microsoft.com/office/officeart/2018/2/layout/IconLabelList"/>
    <dgm:cxn modelId="{65008B03-1835-4834-9C98-E8E44184AFC2}" type="presParOf" srcId="{DA728AC3-6385-43DD-BF97-B5D97BC66F05}" destId="{94D92682-1C51-47E0-AFE0-0AF80C48BFA4}" srcOrd="1" destOrd="0" presId="urn:microsoft.com/office/officeart/2018/2/layout/IconLabelList"/>
    <dgm:cxn modelId="{4634A6FC-F906-43DE-93FE-51E81F687750}" type="presParOf" srcId="{DA728AC3-6385-43DD-BF97-B5D97BC66F05}" destId="{0DD7C48A-F175-456C-A4F3-41E440ABB413}" srcOrd="2" destOrd="0" presId="urn:microsoft.com/office/officeart/2018/2/layout/IconLabelList"/>
    <dgm:cxn modelId="{A0350D05-5841-45A3-8D44-76BDD401BFF0}" type="presParOf" srcId="{FEFF2B20-922E-4D2E-8C1A-89A80170020C}" destId="{454F60D8-D916-4030-A20D-5BA5C0C8D532}" srcOrd="5" destOrd="0" presId="urn:microsoft.com/office/officeart/2018/2/layout/IconLabelList"/>
    <dgm:cxn modelId="{AA4A140A-07B0-406F-B953-7A493146EA8F}" type="presParOf" srcId="{FEFF2B20-922E-4D2E-8C1A-89A80170020C}" destId="{C1F67306-8939-47B5-84CF-32841A0E30A3}" srcOrd="6" destOrd="0" presId="urn:microsoft.com/office/officeart/2018/2/layout/IconLabelList"/>
    <dgm:cxn modelId="{3318FF44-9F6C-4B1F-82F2-D5ADD625F3F2}" type="presParOf" srcId="{C1F67306-8939-47B5-84CF-32841A0E30A3}" destId="{FFB43D8E-F02B-4F3B-BF4F-F05C2DFAE77D}" srcOrd="0" destOrd="0" presId="urn:microsoft.com/office/officeart/2018/2/layout/IconLabelList"/>
    <dgm:cxn modelId="{59ED8E8F-4BDC-4378-B56F-D911D91A0617}" type="presParOf" srcId="{C1F67306-8939-47B5-84CF-32841A0E30A3}" destId="{B7F4CEE9-B19C-43EE-BACB-F32F2A4F1EFA}" srcOrd="1" destOrd="0" presId="urn:microsoft.com/office/officeart/2018/2/layout/IconLabelList"/>
    <dgm:cxn modelId="{B3E06107-CB7A-413B-BD56-E32E014D7A59}" type="presParOf" srcId="{C1F67306-8939-47B5-84CF-32841A0E30A3}" destId="{5BA73844-D225-472B-9921-8BEB68AD49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5FC167-C70D-47AA-938D-88EF386667E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31D51EF-EF70-4B4F-BDBF-A3F8C67CF32D}">
      <dgm:prSet/>
      <dgm:spPr/>
      <dgm:t>
        <a:bodyPr/>
        <a:lstStyle/>
        <a:p>
          <a:pPr>
            <a:lnSpc>
              <a:spcPct val="100000"/>
            </a:lnSpc>
          </a:pPr>
          <a:r>
            <a:rPr lang="en-US"/>
            <a:t>Procedural</a:t>
          </a:r>
        </a:p>
      </dgm:t>
    </dgm:pt>
    <dgm:pt modelId="{2F5A5762-06AD-4135-94F0-CB9D38967286}" type="parTrans" cxnId="{3EAC82D0-35BC-4434-97D8-45D91FEFDBED}">
      <dgm:prSet/>
      <dgm:spPr/>
      <dgm:t>
        <a:bodyPr/>
        <a:lstStyle/>
        <a:p>
          <a:endParaRPr lang="en-US"/>
        </a:p>
      </dgm:t>
    </dgm:pt>
    <dgm:pt modelId="{AC5EB1F5-0467-4C0C-AB59-C584ADF7F220}" type="sibTrans" cxnId="{3EAC82D0-35BC-4434-97D8-45D91FEFDBED}">
      <dgm:prSet/>
      <dgm:spPr/>
      <dgm:t>
        <a:bodyPr/>
        <a:lstStyle/>
        <a:p>
          <a:endParaRPr lang="en-US"/>
        </a:p>
      </dgm:t>
    </dgm:pt>
    <dgm:pt modelId="{0ABCDE22-E9FB-4FF0-A88B-144694175009}">
      <dgm:prSet/>
      <dgm:spPr/>
      <dgm:t>
        <a:bodyPr/>
        <a:lstStyle/>
        <a:p>
          <a:pPr>
            <a:lnSpc>
              <a:spcPct val="100000"/>
            </a:lnSpc>
          </a:pPr>
          <a:r>
            <a:rPr lang="en-US"/>
            <a:t>OOP </a:t>
          </a:r>
        </a:p>
      </dgm:t>
    </dgm:pt>
    <dgm:pt modelId="{BF94CAB5-0886-44DC-BA07-3616AF96CBE1}" type="parTrans" cxnId="{A6B98CA3-9518-4213-8A46-B173518922B8}">
      <dgm:prSet/>
      <dgm:spPr/>
      <dgm:t>
        <a:bodyPr/>
        <a:lstStyle/>
        <a:p>
          <a:endParaRPr lang="en-US"/>
        </a:p>
      </dgm:t>
    </dgm:pt>
    <dgm:pt modelId="{643996E3-5FF0-4ED8-9A10-2BC73235BADC}" type="sibTrans" cxnId="{A6B98CA3-9518-4213-8A46-B173518922B8}">
      <dgm:prSet/>
      <dgm:spPr/>
      <dgm:t>
        <a:bodyPr/>
        <a:lstStyle/>
        <a:p>
          <a:endParaRPr lang="en-US"/>
        </a:p>
      </dgm:t>
    </dgm:pt>
    <dgm:pt modelId="{07CDB10F-CAC6-4A96-96BE-8A9DCAF3163B}">
      <dgm:prSet/>
      <dgm:spPr/>
      <dgm:t>
        <a:bodyPr/>
        <a:lstStyle/>
        <a:p>
          <a:pPr>
            <a:lnSpc>
              <a:spcPct val="100000"/>
            </a:lnSpc>
          </a:pPr>
          <a:r>
            <a:rPr lang="en-US"/>
            <a:t>Functional</a:t>
          </a:r>
        </a:p>
      </dgm:t>
    </dgm:pt>
    <dgm:pt modelId="{0634127E-81A1-4576-AA9E-2D0FC9735011}" type="parTrans" cxnId="{503E69A1-B18E-4125-90ED-C1DF1495A134}">
      <dgm:prSet/>
      <dgm:spPr/>
      <dgm:t>
        <a:bodyPr/>
        <a:lstStyle/>
        <a:p>
          <a:endParaRPr lang="en-US"/>
        </a:p>
      </dgm:t>
    </dgm:pt>
    <dgm:pt modelId="{C66C961B-A526-45C5-95FA-DC468985CE32}" type="sibTrans" cxnId="{503E69A1-B18E-4125-90ED-C1DF1495A134}">
      <dgm:prSet/>
      <dgm:spPr/>
      <dgm:t>
        <a:bodyPr/>
        <a:lstStyle/>
        <a:p>
          <a:endParaRPr lang="en-US"/>
        </a:p>
      </dgm:t>
    </dgm:pt>
    <dgm:pt modelId="{96C8EE67-B64C-45E4-8BE3-46DCDF26EFE6}">
      <dgm:prSet/>
      <dgm:spPr/>
      <dgm:t>
        <a:bodyPr/>
        <a:lstStyle/>
        <a:p>
          <a:pPr>
            <a:lnSpc>
              <a:spcPct val="100000"/>
            </a:lnSpc>
          </a:pPr>
          <a:r>
            <a:rPr lang="en-US"/>
            <a:t>Logical</a:t>
          </a:r>
        </a:p>
      </dgm:t>
    </dgm:pt>
    <dgm:pt modelId="{A2206C1B-6C21-49D4-8155-EB07C7D559A4}" type="parTrans" cxnId="{85E0CD35-0D1F-4B50-A27C-38C22BAD5991}">
      <dgm:prSet/>
      <dgm:spPr/>
      <dgm:t>
        <a:bodyPr/>
        <a:lstStyle/>
        <a:p>
          <a:endParaRPr lang="en-US"/>
        </a:p>
      </dgm:t>
    </dgm:pt>
    <dgm:pt modelId="{3113D6A8-3239-43EA-BFC1-3847C57CF918}" type="sibTrans" cxnId="{85E0CD35-0D1F-4B50-A27C-38C22BAD5991}">
      <dgm:prSet/>
      <dgm:spPr/>
      <dgm:t>
        <a:bodyPr/>
        <a:lstStyle/>
        <a:p>
          <a:endParaRPr lang="en-US"/>
        </a:p>
      </dgm:t>
    </dgm:pt>
    <dgm:pt modelId="{82889B63-FDE6-4052-9773-186839E3AC2F}" type="pres">
      <dgm:prSet presAssocID="{A65FC167-C70D-47AA-938D-88EF386667E0}" presName="root" presStyleCnt="0">
        <dgm:presLayoutVars>
          <dgm:dir/>
          <dgm:resizeHandles val="exact"/>
        </dgm:presLayoutVars>
      </dgm:prSet>
      <dgm:spPr/>
    </dgm:pt>
    <dgm:pt modelId="{1C68BF1B-04D8-48F3-B4A9-7415FE64E62E}" type="pres">
      <dgm:prSet presAssocID="{C31D51EF-EF70-4B4F-BDBF-A3F8C67CF32D}" presName="compNode" presStyleCnt="0"/>
      <dgm:spPr/>
    </dgm:pt>
    <dgm:pt modelId="{20E411B7-2154-4126-8479-A00885B6BF20}" type="pres">
      <dgm:prSet presAssocID="{C31D51EF-EF70-4B4F-BDBF-A3F8C67CF3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DF771133-BA1C-4BD9-9544-FFB2C074ECE7}" type="pres">
      <dgm:prSet presAssocID="{C31D51EF-EF70-4B4F-BDBF-A3F8C67CF32D}" presName="spaceRect" presStyleCnt="0"/>
      <dgm:spPr/>
    </dgm:pt>
    <dgm:pt modelId="{8F4C7A98-C376-4CFB-82A7-322913142B05}" type="pres">
      <dgm:prSet presAssocID="{C31D51EF-EF70-4B4F-BDBF-A3F8C67CF32D}" presName="textRect" presStyleLbl="revTx" presStyleIdx="0" presStyleCnt="4">
        <dgm:presLayoutVars>
          <dgm:chMax val="1"/>
          <dgm:chPref val="1"/>
        </dgm:presLayoutVars>
      </dgm:prSet>
      <dgm:spPr/>
    </dgm:pt>
    <dgm:pt modelId="{28732746-6583-4826-A95A-2DB57DCCE41A}" type="pres">
      <dgm:prSet presAssocID="{AC5EB1F5-0467-4C0C-AB59-C584ADF7F220}" presName="sibTrans" presStyleCnt="0"/>
      <dgm:spPr/>
    </dgm:pt>
    <dgm:pt modelId="{C80CD999-3BC4-4E11-91E4-C990694FD492}" type="pres">
      <dgm:prSet presAssocID="{0ABCDE22-E9FB-4FF0-A88B-144694175009}" presName="compNode" presStyleCnt="0"/>
      <dgm:spPr/>
    </dgm:pt>
    <dgm:pt modelId="{20B57D1D-1867-4CDF-A6BE-DCE3893455C6}" type="pres">
      <dgm:prSet presAssocID="{0ABCDE22-E9FB-4FF0-A88B-14469417500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13D35AEE-E3E0-4291-9133-E2B875298633}" type="pres">
      <dgm:prSet presAssocID="{0ABCDE22-E9FB-4FF0-A88B-144694175009}" presName="spaceRect" presStyleCnt="0"/>
      <dgm:spPr/>
    </dgm:pt>
    <dgm:pt modelId="{AB8460A9-0947-4AB7-96B4-78FEE610ED9E}" type="pres">
      <dgm:prSet presAssocID="{0ABCDE22-E9FB-4FF0-A88B-144694175009}" presName="textRect" presStyleLbl="revTx" presStyleIdx="1" presStyleCnt="4">
        <dgm:presLayoutVars>
          <dgm:chMax val="1"/>
          <dgm:chPref val="1"/>
        </dgm:presLayoutVars>
      </dgm:prSet>
      <dgm:spPr/>
    </dgm:pt>
    <dgm:pt modelId="{479F568C-D7F0-485A-81D9-D0187BE12FA3}" type="pres">
      <dgm:prSet presAssocID="{643996E3-5FF0-4ED8-9A10-2BC73235BADC}" presName="sibTrans" presStyleCnt="0"/>
      <dgm:spPr/>
    </dgm:pt>
    <dgm:pt modelId="{1950472E-BBE7-4D37-A662-2C1C125ACC66}" type="pres">
      <dgm:prSet presAssocID="{07CDB10F-CAC6-4A96-96BE-8A9DCAF3163B}" presName="compNode" presStyleCnt="0"/>
      <dgm:spPr/>
    </dgm:pt>
    <dgm:pt modelId="{EC8D283F-1887-4DF6-A772-4A85A90E8360}" type="pres">
      <dgm:prSet presAssocID="{07CDB10F-CAC6-4A96-96BE-8A9DCAF316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79B7E73-B357-402C-A5A5-453CD66467C8}" type="pres">
      <dgm:prSet presAssocID="{07CDB10F-CAC6-4A96-96BE-8A9DCAF3163B}" presName="spaceRect" presStyleCnt="0"/>
      <dgm:spPr/>
    </dgm:pt>
    <dgm:pt modelId="{DFD07B78-FEBE-4DC7-AC66-25CB6D5F5812}" type="pres">
      <dgm:prSet presAssocID="{07CDB10F-CAC6-4A96-96BE-8A9DCAF3163B}" presName="textRect" presStyleLbl="revTx" presStyleIdx="2" presStyleCnt="4">
        <dgm:presLayoutVars>
          <dgm:chMax val="1"/>
          <dgm:chPref val="1"/>
        </dgm:presLayoutVars>
      </dgm:prSet>
      <dgm:spPr/>
    </dgm:pt>
    <dgm:pt modelId="{0ECF47FA-2546-4B8D-9E30-48D6A8DECB6A}" type="pres">
      <dgm:prSet presAssocID="{C66C961B-A526-45C5-95FA-DC468985CE32}" presName="sibTrans" presStyleCnt="0"/>
      <dgm:spPr/>
    </dgm:pt>
    <dgm:pt modelId="{F0637B97-3B80-42EC-A209-99E0D8C6CB71}" type="pres">
      <dgm:prSet presAssocID="{96C8EE67-B64C-45E4-8BE3-46DCDF26EFE6}" presName="compNode" presStyleCnt="0"/>
      <dgm:spPr/>
    </dgm:pt>
    <dgm:pt modelId="{FD268036-5C26-4FE3-8A6C-E3BD202783CD}" type="pres">
      <dgm:prSet presAssocID="{96C8EE67-B64C-45E4-8BE3-46DCDF26E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AB9B9624-5B5E-4163-84A7-5DBB3B7215BB}" type="pres">
      <dgm:prSet presAssocID="{96C8EE67-B64C-45E4-8BE3-46DCDF26EFE6}" presName="spaceRect" presStyleCnt="0"/>
      <dgm:spPr/>
    </dgm:pt>
    <dgm:pt modelId="{4AF6A5AD-730F-44EC-913A-0EC31E6DCC84}" type="pres">
      <dgm:prSet presAssocID="{96C8EE67-B64C-45E4-8BE3-46DCDF26EFE6}" presName="textRect" presStyleLbl="revTx" presStyleIdx="3" presStyleCnt="4">
        <dgm:presLayoutVars>
          <dgm:chMax val="1"/>
          <dgm:chPref val="1"/>
        </dgm:presLayoutVars>
      </dgm:prSet>
      <dgm:spPr/>
    </dgm:pt>
  </dgm:ptLst>
  <dgm:cxnLst>
    <dgm:cxn modelId="{045AA301-687C-4D4B-9BCB-3A60D267DD95}" type="presOf" srcId="{96C8EE67-B64C-45E4-8BE3-46DCDF26EFE6}" destId="{4AF6A5AD-730F-44EC-913A-0EC31E6DCC84}" srcOrd="0" destOrd="0" presId="urn:microsoft.com/office/officeart/2018/2/layout/IconLabelList"/>
    <dgm:cxn modelId="{9B0DE21B-87D2-419E-8043-7DBCFA6C1BF8}" type="presOf" srcId="{07CDB10F-CAC6-4A96-96BE-8A9DCAF3163B}" destId="{DFD07B78-FEBE-4DC7-AC66-25CB6D5F5812}" srcOrd="0" destOrd="0" presId="urn:microsoft.com/office/officeart/2018/2/layout/IconLabelList"/>
    <dgm:cxn modelId="{85E0CD35-0D1F-4B50-A27C-38C22BAD5991}" srcId="{A65FC167-C70D-47AA-938D-88EF386667E0}" destId="{96C8EE67-B64C-45E4-8BE3-46DCDF26EFE6}" srcOrd="3" destOrd="0" parTransId="{A2206C1B-6C21-49D4-8155-EB07C7D559A4}" sibTransId="{3113D6A8-3239-43EA-BFC1-3847C57CF918}"/>
    <dgm:cxn modelId="{5E8F7541-FED5-47E7-B740-48395E1E4083}" type="presOf" srcId="{A65FC167-C70D-47AA-938D-88EF386667E0}" destId="{82889B63-FDE6-4052-9773-186839E3AC2F}" srcOrd="0" destOrd="0" presId="urn:microsoft.com/office/officeart/2018/2/layout/IconLabelList"/>
    <dgm:cxn modelId="{A18E6E7E-DA8B-441C-8D8C-FE5DD9C3FD9F}" type="presOf" srcId="{C31D51EF-EF70-4B4F-BDBF-A3F8C67CF32D}" destId="{8F4C7A98-C376-4CFB-82A7-322913142B05}" srcOrd="0" destOrd="0" presId="urn:microsoft.com/office/officeart/2018/2/layout/IconLabelList"/>
    <dgm:cxn modelId="{503E69A1-B18E-4125-90ED-C1DF1495A134}" srcId="{A65FC167-C70D-47AA-938D-88EF386667E0}" destId="{07CDB10F-CAC6-4A96-96BE-8A9DCAF3163B}" srcOrd="2" destOrd="0" parTransId="{0634127E-81A1-4576-AA9E-2D0FC9735011}" sibTransId="{C66C961B-A526-45C5-95FA-DC468985CE32}"/>
    <dgm:cxn modelId="{A6B98CA3-9518-4213-8A46-B173518922B8}" srcId="{A65FC167-C70D-47AA-938D-88EF386667E0}" destId="{0ABCDE22-E9FB-4FF0-A88B-144694175009}" srcOrd="1" destOrd="0" parTransId="{BF94CAB5-0886-44DC-BA07-3616AF96CBE1}" sibTransId="{643996E3-5FF0-4ED8-9A10-2BC73235BADC}"/>
    <dgm:cxn modelId="{A2376ABE-17E1-49B7-973E-C59C4268E37F}" type="presOf" srcId="{0ABCDE22-E9FB-4FF0-A88B-144694175009}" destId="{AB8460A9-0947-4AB7-96B4-78FEE610ED9E}" srcOrd="0" destOrd="0" presId="urn:microsoft.com/office/officeart/2018/2/layout/IconLabelList"/>
    <dgm:cxn modelId="{3EAC82D0-35BC-4434-97D8-45D91FEFDBED}" srcId="{A65FC167-C70D-47AA-938D-88EF386667E0}" destId="{C31D51EF-EF70-4B4F-BDBF-A3F8C67CF32D}" srcOrd="0" destOrd="0" parTransId="{2F5A5762-06AD-4135-94F0-CB9D38967286}" sibTransId="{AC5EB1F5-0467-4C0C-AB59-C584ADF7F220}"/>
    <dgm:cxn modelId="{EB5CD88A-27DB-47CD-8CBA-8ED760FB1916}" type="presParOf" srcId="{82889B63-FDE6-4052-9773-186839E3AC2F}" destId="{1C68BF1B-04D8-48F3-B4A9-7415FE64E62E}" srcOrd="0" destOrd="0" presId="urn:microsoft.com/office/officeart/2018/2/layout/IconLabelList"/>
    <dgm:cxn modelId="{26B463FE-09BC-44C4-A0B0-F12944598C12}" type="presParOf" srcId="{1C68BF1B-04D8-48F3-B4A9-7415FE64E62E}" destId="{20E411B7-2154-4126-8479-A00885B6BF20}" srcOrd="0" destOrd="0" presId="urn:microsoft.com/office/officeart/2018/2/layout/IconLabelList"/>
    <dgm:cxn modelId="{A8EE656F-F7B3-4E27-8826-97F5ABAB1750}" type="presParOf" srcId="{1C68BF1B-04D8-48F3-B4A9-7415FE64E62E}" destId="{DF771133-BA1C-4BD9-9544-FFB2C074ECE7}" srcOrd="1" destOrd="0" presId="urn:microsoft.com/office/officeart/2018/2/layout/IconLabelList"/>
    <dgm:cxn modelId="{C0D6CABC-452A-4839-83D2-52869DE4BCEF}" type="presParOf" srcId="{1C68BF1B-04D8-48F3-B4A9-7415FE64E62E}" destId="{8F4C7A98-C376-4CFB-82A7-322913142B05}" srcOrd="2" destOrd="0" presId="urn:microsoft.com/office/officeart/2018/2/layout/IconLabelList"/>
    <dgm:cxn modelId="{4AA642C2-7025-406F-ADFA-27C96FA977F6}" type="presParOf" srcId="{82889B63-FDE6-4052-9773-186839E3AC2F}" destId="{28732746-6583-4826-A95A-2DB57DCCE41A}" srcOrd="1" destOrd="0" presId="urn:microsoft.com/office/officeart/2018/2/layout/IconLabelList"/>
    <dgm:cxn modelId="{2C2B4BA0-8684-48CD-8C27-DA6E05218FF2}" type="presParOf" srcId="{82889B63-FDE6-4052-9773-186839E3AC2F}" destId="{C80CD999-3BC4-4E11-91E4-C990694FD492}" srcOrd="2" destOrd="0" presId="urn:microsoft.com/office/officeart/2018/2/layout/IconLabelList"/>
    <dgm:cxn modelId="{AAAEAFBB-20BF-417C-A132-AF259FC86A7A}" type="presParOf" srcId="{C80CD999-3BC4-4E11-91E4-C990694FD492}" destId="{20B57D1D-1867-4CDF-A6BE-DCE3893455C6}" srcOrd="0" destOrd="0" presId="urn:microsoft.com/office/officeart/2018/2/layout/IconLabelList"/>
    <dgm:cxn modelId="{B767F518-B116-459F-A6D8-D55AD58236CF}" type="presParOf" srcId="{C80CD999-3BC4-4E11-91E4-C990694FD492}" destId="{13D35AEE-E3E0-4291-9133-E2B875298633}" srcOrd="1" destOrd="0" presId="urn:microsoft.com/office/officeart/2018/2/layout/IconLabelList"/>
    <dgm:cxn modelId="{95D63AEA-40C2-4800-BCB3-0648A21065FD}" type="presParOf" srcId="{C80CD999-3BC4-4E11-91E4-C990694FD492}" destId="{AB8460A9-0947-4AB7-96B4-78FEE610ED9E}" srcOrd="2" destOrd="0" presId="urn:microsoft.com/office/officeart/2018/2/layout/IconLabelList"/>
    <dgm:cxn modelId="{BF1627F3-BEB0-4481-B3D4-7445A19D7F28}" type="presParOf" srcId="{82889B63-FDE6-4052-9773-186839E3AC2F}" destId="{479F568C-D7F0-485A-81D9-D0187BE12FA3}" srcOrd="3" destOrd="0" presId="urn:microsoft.com/office/officeart/2018/2/layout/IconLabelList"/>
    <dgm:cxn modelId="{B26255D9-FA57-4D3F-AF61-7F7C87F5BF16}" type="presParOf" srcId="{82889B63-FDE6-4052-9773-186839E3AC2F}" destId="{1950472E-BBE7-4D37-A662-2C1C125ACC66}" srcOrd="4" destOrd="0" presId="urn:microsoft.com/office/officeart/2018/2/layout/IconLabelList"/>
    <dgm:cxn modelId="{59E6218F-26B4-45F9-BA53-5D36BC60BB81}" type="presParOf" srcId="{1950472E-BBE7-4D37-A662-2C1C125ACC66}" destId="{EC8D283F-1887-4DF6-A772-4A85A90E8360}" srcOrd="0" destOrd="0" presId="urn:microsoft.com/office/officeart/2018/2/layout/IconLabelList"/>
    <dgm:cxn modelId="{6F1D871E-D0CB-4DB8-A88D-8236FBE81D75}" type="presParOf" srcId="{1950472E-BBE7-4D37-A662-2C1C125ACC66}" destId="{B79B7E73-B357-402C-A5A5-453CD66467C8}" srcOrd="1" destOrd="0" presId="urn:microsoft.com/office/officeart/2018/2/layout/IconLabelList"/>
    <dgm:cxn modelId="{86668915-F0D6-43CE-9242-BB2F1CCE0726}" type="presParOf" srcId="{1950472E-BBE7-4D37-A662-2C1C125ACC66}" destId="{DFD07B78-FEBE-4DC7-AC66-25CB6D5F5812}" srcOrd="2" destOrd="0" presId="urn:microsoft.com/office/officeart/2018/2/layout/IconLabelList"/>
    <dgm:cxn modelId="{8462FB63-9C65-4368-8D93-4D683C43F9CF}" type="presParOf" srcId="{82889B63-FDE6-4052-9773-186839E3AC2F}" destId="{0ECF47FA-2546-4B8D-9E30-48D6A8DECB6A}" srcOrd="5" destOrd="0" presId="urn:microsoft.com/office/officeart/2018/2/layout/IconLabelList"/>
    <dgm:cxn modelId="{7DD63875-F6E0-498B-8EFC-0BDE0C8881D2}" type="presParOf" srcId="{82889B63-FDE6-4052-9773-186839E3AC2F}" destId="{F0637B97-3B80-42EC-A209-99E0D8C6CB71}" srcOrd="6" destOrd="0" presId="urn:microsoft.com/office/officeart/2018/2/layout/IconLabelList"/>
    <dgm:cxn modelId="{50B83FC3-CF94-4E50-81D3-31CA34ADA8B2}" type="presParOf" srcId="{F0637B97-3B80-42EC-A209-99E0D8C6CB71}" destId="{FD268036-5C26-4FE3-8A6C-E3BD202783CD}" srcOrd="0" destOrd="0" presId="urn:microsoft.com/office/officeart/2018/2/layout/IconLabelList"/>
    <dgm:cxn modelId="{A45D3FB0-29DE-4A95-BA59-AA503B943232}" type="presParOf" srcId="{F0637B97-3B80-42EC-A209-99E0D8C6CB71}" destId="{AB9B9624-5B5E-4163-84A7-5DBB3B7215BB}" srcOrd="1" destOrd="0" presId="urn:microsoft.com/office/officeart/2018/2/layout/IconLabelList"/>
    <dgm:cxn modelId="{851F4A80-B3A8-4A28-A5DB-8ED48C399652}" type="presParOf" srcId="{F0637B97-3B80-42EC-A209-99E0D8C6CB71}" destId="{4AF6A5AD-730F-44EC-913A-0EC31E6DCC8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5FC167-C70D-47AA-938D-88EF386667E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ABCDE22-E9FB-4FF0-A88B-144694175009}">
      <dgm:prSet phldr="0"/>
      <dgm:spPr/>
      <dgm:t>
        <a:bodyPr/>
        <a:lstStyle/>
        <a:p>
          <a:pPr>
            <a:lnSpc>
              <a:spcPct val="100000"/>
            </a:lnSpc>
          </a:pPr>
          <a:r>
            <a:rPr lang="en-US" b="0" i="0" u="none" strike="noStrike" cap="none" baseline="0" noProof="0">
              <a:solidFill>
                <a:srgbClr val="010000"/>
              </a:solidFill>
              <a:latin typeface="Corbel"/>
            </a:rPr>
            <a:t> </a:t>
          </a:r>
          <a:r>
            <a:rPr lang="en-US" b="1" i="0" u="none" strike="noStrike" cap="none" baseline="0" noProof="0">
              <a:solidFill>
                <a:srgbClr val="010000"/>
              </a:solidFill>
              <a:latin typeface="Corbel"/>
            </a:rPr>
            <a:t>OOP</a:t>
          </a:r>
          <a:r>
            <a:rPr lang="en-US" b="0" i="0" u="none" strike="noStrike" cap="none" baseline="0" noProof="0">
              <a:solidFill>
                <a:srgbClr val="010000"/>
              </a:solidFill>
              <a:latin typeface="Corbel"/>
            </a:rPr>
            <a:t>: focuses on data representation and code reusability.</a:t>
          </a:r>
          <a:endParaRPr lang="en-US"/>
        </a:p>
      </dgm:t>
    </dgm:pt>
    <dgm:pt modelId="{BF94CAB5-0886-44DC-BA07-3616AF96CBE1}" type="parTrans" cxnId="{A6B98CA3-9518-4213-8A46-B173518922B8}">
      <dgm:prSet/>
      <dgm:spPr/>
      <dgm:t>
        <a:bodyPr/>
        <a:lstStyle/>
        <a:p>
          <a:endParaRPr lang="en-US"/>
        </a:p>
      </dgm:t>
    </dgm:pt>
    <dgm:pt modelId="{643996E3-5FF0-4ED8-9A10-2BC73235BADC}" type="sibTrans" cxnId="{A6B98CA3-9518-4213-8A46-B173518922B8}">
      <dgm:prSet/>
      <dgm:spPr/>
      <dgm:t>
        <a:bodyPr/>
        <a:lstStyle/>
        <a:p>
          <a:endParaRPr lang="en-US"/>
        </a:p>
      </dgm:t>
    </dgm:pt>
    <dgm:pt modelId="{82889B63-FDE6-4052-9773-186839E3AC2F}" type="pres">
      <dgm:prSet presAssocID="{A65FC167-C70D-47AA-938D-88EF386667E0}" presName="root" presStyleCnt="0">
        <dgm:presLayoutVars>
          <dgm:dir/>
          <dgm:resizeHandles val="exact"/>
        </dgm:presLayoutVars>
      </dgm:prSet>
      <dgm:spPr/>
    </dgm:pt>
    <dgm:pt modelId="{C80CD999-3BC4-4E11-91E4-C990694FD492}" type="pres">
      <dgm:prSet presAssocID="{0ABCDE22-E9FB-4FF0-A88B-144694175009}" presName="compNode" presStyleCnt="0"/>
      <dgm:spPr/>
    </dgm:pt>
    <dgm:pt modelId="{20B57D1D-1867-4CDF-A6BE-DCE3893455C6}" type="pres">
      <dgm:prSet presAssocID="{0ABCDE22-E9FB-4FF0-A88B-144694175009}"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13D35AEE-E3E0-4291-9133-E2B875298633}" type="pres">
      <dgm:prSet presAssocID="{0ABCDE22-E9FB-4FF0-A88B-144694175009}" presName="spaceRect" presStyleCnt="0"/>
      <dgm:spPr/>
    </dgm:pt>
    <dgm:pt modelId="{AB8460A9-0947-4AB7-96B4-78FEE610ED9E}" type="pres">
      <dgm:prSet presAssocID="{0ABCDE22-E9FB-4FF0-A88B-144694175009}" presName="textRect" presStyleLbl="revTx" presStyleIdx="0" presStyleCnt="1">
        <dgm:presLayoutVars>
          <dgm:chMax val="1"/>
          <dgm:chPref val="1"/>
        </dgm:presLayoutVars>
      </dgm:prSet>
      <dgm:spPr/>
    </dgm:pt>
  </dgm:ptLst>
  <dgm:cxnLst>
    <dgm:cxn modelId="{5E8F7541-FED5-47E7-B740-48395E1E4083}" type="presOf" srcId="{A65FC167-C70D-47AA-938D-88EF386667E0}" destId="{82889B63-FDE6-4052-9773-186839E3AC2F}" srcOrd="0" destOrd="0" presId="urn:microsoft.com/office/officeart/2018/2/layout/IconLabelList"/>
    <dgm:cxn modelId="{A6B98CA3-9518-4213-8A46-B173518922B8}" srcId="{A65FC167-C70D-47AA-938D-88EF386667E0}" destId="{0ABCDE22-E9FB-4FF0-A88B-144694175009}" srcOrd="0" destOrd="0" parTransId="{BF94CAB5-0886-44DC-BA07-3616AF96CBE1}" sibTransId="{643996E3-5FF0-4ED8-9A10-2BC73235BADC}"/>
    <dgm:cxn modelId="{5E471AEC-F335-4394-BE2C-2FEF3A34BEB8}" type="presOf" srcId="{0ABCDE22-E9FB-4FF0-A88B-144694175009}" destId="{AB8460A9-0947-4AB7-96B4-78FEE610ED9E}" srcOrd="0" destOrd="0" presId="urn:microsoft.com/office/officeart/2018/2/layout/IconLabelList"/>
    <dgm:cxn modelId="{B08B1C49-F092-481D-8D03-1B7A0416C094}" type="presParOf" srcId="{82889B63-FDE6-4052-9773-186839E3AC2F}" destId="{C80CD999-3BC4-4E11-91E4-C990694FD492}" srcOrd="0" destOrd="0" presId="urn:microsoft.com/office/officeart/2018/2/layout/IconLabelList"/>
    <dgm:cxn modelId="{9EC0DE52-B4A5-453B-86EC-39654E9F3392}" type="presParOf" srcId="{C80CD999-3BC4-4E11-91E4-C990694FD492}" destId="{20B57D1D-1867-4CDF-A6BE-DCE3893455C6}" srcOrd="0" destOrd="0" presId="urn:microsoft.com/office/officeart/2018/2/layout/IconLabelList"/>
    <dgm:cxn modelId="{1A68C26F-0ECD-4E7F-97D5-4A3BC8B34269}" type="presParOf" srcId="{C80CD999-3BC4-4E11-91E4-C990694FD492}" destId="{13D35AEE-E3E0-4291-9133-E2B875298633}" srcOrd="1" destOrd="0" presId="urn:microsoft.com/office/officeart/2018/2/layout/IconLabelList"/>
    <dgm:cxn modelId="{B2924123-9134-4EBA-A003-10094CC33B72}" type="presParOf" srcId="{C80CD999-3BC4-4E11-91E4-C990694FD492}" destId="{AB8460A9-0947-4AB7-96B4-78FEE610ED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DFF560-9591-4542-808E-FF961DC92EE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DAD0FD5-9ED5-4E0F-A8E9-F565202AC68E}">
      <dgm:prSet/>
      <dgm:spPr/>
      <dgm:t>
        <a:bodyPr/>
        <a:lstStyle/>
        <a:p>
          <a:pPr>
            <a:lnSpc>
              <a:spcPct val="100000"/>
            </a:lnSpc>
          </a:pPr>
          <a:r>
            <a:rPr lang="en-US"/>
            <a:t>Inheritance</a:t>
          </a:r>
        </a:p>
      </dgm:t>
    </dgm:pt>
    <dgm:pt modelId="{369EED9C-5B4E-4A4B-BE4E-FE862732A976}" type="parTrans" cxnId="{7D1EB23B-1396-447E-B1FA-F8B8A8539EAD}">
      <dgm:prSet/>
      <dgm:spPr/>
      <dgm:t>
        <a:bodyPr/>
        <a:lstStyle/>
        <a:p>
          <a:endParaRPr lang="en-US"/>
        </a:p>
      </dgm:t>
    </dgm:pt>
    <dgm:pt modelId="{4C7152A6-EDF0-4287-90B6-F0A938D3FFF3}" type="sibTrans" cxnId="{7D1EB23B-1396-447E-B1FA-F8B8A8539EAD}">
      <dgm:prSet/>
      <dgm:spPr/>
      <dgm:t>
        <a:bodyPr/>
        <a:lstStyle/>
        <a:p>
          <a:endParaRPr lang="en-US"/>
        </a:p>
      </dgm:t>
    </dgm:pt>
    <dgm:pt modelId="{5D4A401B-C051-4D7B-B260-38614518FA1C}">
      <dgm:prSet/>
      <dgm:spPr/>
      <dgm:t>
        <a:bodyPr/>
        <a:lstStyle/>
        <a:p>
          <a:pPr>
            <a:lnSpc>
              <a:spcPct val="100000"/>
            </a:lnSpc>
          </a:pPr>
          <a:r>
            <a:rPr lang="en-US"/>
            <a:t>Polymorphism </a:t>
          </a:r>
        </a:p>
      </dgm:t>
    </dgm:pt>
    <dgm:pt modelId="{6F73032E-36E9-4FBE-8BCD-D75140556AE5}" type="parTrans" cxnId="{79ED3E76-BB74-475B-9A4A-67DEA5B18719}">
      <dgm:prSet/>
      <dgm:spPr/>
      <dgm:t>
        <a:bodyPr/>
        <a:lstStyle/>
        <a:p>
          <a:endParaRPr lang="en-US"/>
        </a:p>
      </dgm:t>
    </dgm:pt>
    <dgm:pt modelId="{A07CF6B6-6915-4745-BFD2-DD504AE58630}" type="sibTrans" cxnId="{79ED3E76-BB74-475B-9A4A-67DEA5B18719}">
      <dgm:prSet/>
      <dgm:spPr/>
      <dgm:t>
        <a:bodyPr/>
        <a:lstStyle/>
        <a:p>
          <a:endParaRPr lang="en-US"/>
        </a:p>
      </dgm:t>
    </dgm:pt>
    <dgm:pt modelId="{052CA1AD-81A2-4686-921A-7B103D5869B4}">
      <dgm:prSet/>
      <dgm:spPr/>
      <dgm:t>
        <a:bodyPr/>
        <a:lstStyle/>
        <a:p>
          <a:pPr>
            <a:lnSpc>
              <a:spcPct val="100000"/>
            </a:lnSpc>
          </a:pPr>
          <a:r>
            <a:rPr lang="en-US"/>
            <a:t>Abstraction</a:t>
          </a:r>
        </a:p>
      </dgm:t>
    </dgm:pt>
    <dgm:pt modelId="{644E3248-CD39-4A44-8FCD-4EF1E9860C02}" type="parTrans" cxnId="{46B58F77-5B6E-4A15-9232-DD1A99A6F195}">
      <dgm:prSet/>
      <dgm:spPr/>
      <dgm:t>
        <a:bodyPr/>
        <a:lstStyle/>
        <a:p>
          <a:endParaRPr lang="en-US"/>
        </a:p>
      </dgm:t>
    </dgm:pt>
    <dgm:pt modelId="{DDBC9E23-A93A-4E41-8358-1C5E5258CF58}" type="sibTrans" cxnId="{46B58F77-5B6E-4A15-9232-DD1A99A6F195}">
      <dgm:prSet/>
      <dgm:spPr/>
      <dgm:t>
        <a:bodyPr/>
        <a:lstStyle/>
        <a:p>
          <a:endParaRPr lang="en-US"/>
        </a:p>
      </dgm:t>
    </dgm:pt>
    <dgm:pt modelId="{8A15BB72-4613-4FEE-8FAC-9EC693F435D8}">
      <dgm:prSet phldr="0"/>
      <dgm:spPr/>
      <dgm:t>
        <a:bodyPr/>
        <a:lstStyle/>
        <a:p>
          <a:endParaRPr lang="en-US"/>
        </a:p>
      </dgm:t>
    </dgm:pt>
    <dgm:pt modelId="{D4D20754-E0C0-4129-A8C8-7BE3EDAD51D3}" type="parTrans" cxnId="{C0FF4962-0960-4C14-9A8C-F8125CF5E832}">
      <dgm:prSet/>
      <dgm:spPr/>
    </dgm:pt>
    <dgm:pt modelId="{CE113D42-1916-424F-9A96-534A3DD81591}" type="sibTrans" cxnId="{C0FF4962-0960-4C14-9A8C-F8125CF5E832}">
      <dgm:prSet/>
      <dgm:spPr/>
    </dgm:pt>
    <dgm:pt modelId="{3E2919FA-F1A4-4F88-92BC-9A479E22AF1E}">
      <dgm:prSet phldr="0"/>
      <dgm:spPr/>
      <dgm:t>
        <a:bodyPr/>
        <a:lstStyle/>
        <a:p>
          <a:endParaRPr lang="en-US"/>
        </a:p>
      </dgm:t>
    </dgm:pt>
    <dgm:pt modelId="{C59DE186-9B6F-41CA-B2CD-50CA7EB0BCC4}" type="parTrans" cxnId="{AC85AAC2-6C08-4623-BFEA-724D4AFD617C}">
      <dgm:prSet/>
      <dgm:spPr/>
    </dgm:pt>
    <dgm:pt modelId="{29463FA2-D534-4359-A1FC-7E7C479ED182}" type="sibTrans" cxnId="{AC85AAC2-6C08-4623-BFEA-724D4AFD617C}">
      <dgm:prSet/>
      <dgm:spPr/>
    </dgm:pt>
    <dgm:pt modelId="{48E064A3-C5A1-4BF1-B129-AA6B6DCEBBCF}">
      <dgm:prSet phldr="0"/>
      <dgm:spPr/>
      <dgm:t>
        <a:bodyPr/>
        <a:lstStyle/>
        <a:p>
          <a:endParaRPr lang="en-US"/>
        </a:p>
      </dgm:t>
    </dgm:pt>
    <dgm:pt modelId="{522329D0-77C5-4409-8871-AD32D57D749F}" type="parTrans" cxnId="{8B32B139-902C-4743-B2C7-94043EFA994A}">
      <dgm:prSet/>
      <dgm:spPr/>
    </dgm:pt>
    <dgm:pt modelId="{4757F7EE-5345-43CF-9D5F-18E130FC2BA0}" type="sibTrans" cxnId="{8B32B139-902C-4743-B2C7-94043EFA994A}">
      <dgm:prSet/>
      <dgm:spPr/>
    </dgm:pt>
    <dgm:pt modelId="{556DD3DE-6F15-4B84-9432-8DE718DFDDC6}" type="pres">
      <dgm:prSet presAssocID="{54DFF560-9591-4542-808E-FF961DC92EE2}" presName="root" presStyleCnt="0">
        <dgm:presLayoutVars>
          <dgm:dir/>
          <dgm:resizeHandles val="exact"/>
        </dgm:presLayoutVars>
      </dgm:prSet>
      <dgm:spPr/>
    </dgm:pt>
    <dgm:pt modelId="{663CF1D8-21AC-41D0-B963-89A1906DE2E0}" type="pres">
      <dgm:prSet presAssocID="{CDAD0FD5-9ED5-4E0F-A8E9-F565202AC68E}" presName="compNode" presStyleCnt="0"/>
      <dgm:spPr/>
    </dgm:pt>
    <dgm:pt modelId="{3B3B9F21-5959-43F8-84CC-C9AF4B76C068}" type="pres">
      <dgm:prSet presAssocID="{CDAD0FD5-9ED5-4E0F-A8E9-F565202AC6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0360B377-04EA-45FA-84D5-224E8381BD68}" type="pres">
      <dgm:prSet presAssocID="{CDAD0FD5-9ED5-4E0F-A8E9-F565202AC68E}" presName="spaceRect" presStyleCnt="0"/>
      <dgm:spPr/>
    </dgm:pt>
    <dgm:pt modelId="{087BDA53-1449-479C-BC7F-A361BD5D2D92}" type="pres">
      <dgm:prSet presAssocID="{CDAD0FD5-9ED5-4E0F-A8E9-F565202AC68E}" presName="textRect" presStyleLbl="revTx" presStyleIdx="0" presStyleCnt="3">
        <dgm:presLayoutVars>
          <dgm:chMax val="1"/>
          <dgm:chPref val="1"/>
        </dgm:presLayoutVars>
      </dgm:prSet>
      <dgm:spPr/>
    </dgm:pt>
    <dgm:pt modelId="{DE606B26-D565-4629-A097-D2807DBEBBCA}" type="pres">
      <dgm:prSet presAssocID="{4C7152A6-EDF0-4287-90B6-F0A938D3FFF3}" presName="sibTrans" presStyleCnt="0"/>
      <dgm:spPr/>
    </dgm:pt>
    <dgm:pt modelId="{1198EE55-BE1C-4FC8-A499-B224FCBAB4E2}" type="pres">
      <dgm:prSet presAssocID="{5D4A401B-C051-4D7B-B260-38614518FA1C}" presName="compNode" presStyleCnt="0"/>
      <dgm:spPr/>
    </dgm:pt>
    <dgm:pt modelId="{BB36338C-001C-4063-B054-1DCC04A7688F}" type="pres">
      <dgm:prSet presAssocID="{5D4A401B-C051-4D7B-B260-38614518FA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BC4C1E12-05E4-4B2D-8279-3EAEF66E47C5}" type="pres">
      <dgm:prSet presAssocID="{5D4A401B-C051-4D7B-B260-38614518FA1C}" presName="spaceRect" presStyleCnt="0"/>
      <dgm:spPr/>
    </dgm:pt>
    <dgm:pt modelId="{4F83CA11-286A-4FB0-BCEF-640F76E1325C}" type="pres">
      <dgm:prSet presAssocID="{5D4A401B-C051-4D7B-B260-38614518FA1C}" presName="textRect" presStyleLbl="revTx" presStyleIdx="1" presStyleCnt="3">
        <dgm:presLayoutVars>
          <dgm:chMax val="1"/>
          <dgm:chPref val="1"/>
        </dgm:presLayoutVars>
      </dgm:prSet>
      <dgm:spPr/>
    </dgm:pt>
    <dgm:pt modelId="{86C2410D-BAD4-4F39-A3A0-285E2E3582DC}" type="pres">
      <dgm:prSet presAssocID="{A07CF6B6-6915-4745-BFD2-DD504AE58630}" presName="sibTrans" presStyleCnt="0"/>
      <dgm:spPr/>
    </dgm:pt>
    <dgm:pt modelId="{6064027A-7457-4354-8DAE-68AA839DF36E}" type="pres">
      <dgm:prSet presAssocID="{052CA1AD-81A2-4686-921A-7B103D5869B4}" presName="compNode" presStyleCnt="0"/>
      <dgm:spPr/>
    </dgm:pt>
    <dgm:pt modelId="{A178AD1C-3398-4DCC-8CC2-579985818DCC}" type="pres">
      <dgm:prSet presAssocID="{052CA1AD-81A2-4686-921A-7B103D5869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32AFD5C-6864-44D0-B2D2-3E5FA42CFD21}" type="pres">
      <dgm:prSet presAssocID="{052CA1AD-81A2-4686-921A-7B103D5869B4}" presName="spaceRect" presStyleCnt="0"/>
      <dgm:spPr/>
    </dgm:pt>
    <dgm:pt modelId="{0C22BEF0-4BCF-449D-8573-77EFAFF23E00}" type="pres">
      <dgm:prSet presAssocID="{052CA1AD-81A2-4686-921A-7B103D5869B4}" presName="textRect" presStyleLbl="revTx" presStyleIdx="2" presStyleCnt="3">
        <dgm:presLayoutVars>
          <dgm:chMax val="1"/>
          <dgm:chPref val="1"/>
        </dgm:presLayoutVars>
      </dgm:prSet>
      <dgm:spPr/>
    </dgm:pt>
  </dgm:ptLst>
  <dgm:cxnLst>
    <dgm:cxn modelId="{8B32B139-902C-4743-B2C7-94043EFA994A}" srcId="{052CA1AD-81A2-4686-921A-7B103D5869B4}" destId="{48E064A3-C5A1-4BF1-B129-AA6B6DCEBBCF}" srcOrd="0" destOrd="0" parTransId="{522329D0-77C5-4409-8871-AD32D57D749F}" sibTransId="{4757F7EE-5345-43CF-9D5F-18E130FC2BA0}"/>
    <dgm:cxn modelId="{7D1EB23B-1396-447E-B1FA-F8B8A8539EAD}" srcId="{54DFF560-9591-4542-808E-FF961DC92EE2}" destId="{CDAD0FD5-9ED5-4E0F-A8E9-F565202AC68E}" srcOrd="0" destOrd="0" parTransId="{369EED9C-5B4E-4A4B-BE4E-FE862732A976}" sibTransId="{4C7152A6-EDF0-4287-90B6-F0A938D3FFF3}"/>
    <dgm:cxn modelId="{C0FF4962-0960-4C14-9A8C-F8125CF5E832}" srcId="{CDAD0FD5-9ED5-4E0F-A8E9-F565202AC68E}" destId="{8A15BB72-4613-4FEE-8FAC-9EC693F435D8}" srcOrd="0" destOrd="0" parTransId="{D4D20754-E0C0-4129-A8C8-7BE3EDAD51D3}" sibTransId="{CE113D42-1916-424F-9A96-534A3DD81591}"/>
    <dgm:cxn modelId="{1269F94C-151E-4D95-986D-3A2075048C99}" type="presOf" srcId="{5D4A401B-C051-4D7B-B260-38614518FA1C}" destId="{4F83CA11-286A-4FB0-BCEF-640F76E1325C}" srcOrd="0" destOrd="0" presId="urn:microsoft.com/office/officeart/2018/2/layout/IconLabelList"/>
    <dgm:cxn modelId="{79ED3E76-BB74-475B-9A4A-67DEA5B18719}" srcId="{54DFF560-9591-4542-808E-FF961DC92EE2}" destId="{5D4A401B-C051-4D7B-B260-38614518FA1C}" srcOrd="1" destOrd="0" parTransId="{6F73032E-36E9-4FBE-8BCD-D75140556AE5}" sibTransId="{A07CF6B6-6915-4745-BFD2-DD504AE58630}"/>
    <dgm:cxn modelId="{00B78C57-7862-4CC5-B89F-1E33851ED66F}" type="presOf" srcId="{052CA1AD-81A2-4686-921A-7B103D5869B4}" destId="{0C22BEF0-4BCF-449D-8573-77EFAFF23E00}" srcOrd="0" destOrd="0" presId="urn:microsoft.com/office/officeart/2018/2/layout/IconLabelList"/>
    <dgm:cxn modelId="{46B58F77-5B6E-4A15-9232-DD1A99A6F195}" srcId="{54DFF560-9591-4542-808E-FF961DC92EE2}" destId="{052CA1AD-81A2-4686-921A-7B103D5869B4}" srcOrd="2" destOrd="0" parTransId="{644E3248-CD39-4A44-8FCD-4EF1E9860C02}" sibTransId="{DDBC9E23-A93A-4E41-8358-1C5E5258CF58}"/>
    <dgm:cxn modelId="{081BA5A9-1974-4E38-808A-CC401CCBEF83}" type="presOf" srcId="{54DFF560-9591-4542-808E-FF961DC92EE2}" destId="{556DD3DE-6F15-4B84-9432-8DE718DFDDC6}" srcOrd="0" destOrd="0" presId="urn:microsoft.com/office/officeart/2018/2/layout/IconLabelList"/>
    <dgm:cxn modelId="{FC0FD7BE-D173-4A79-B53C-2F9487493ED9}" type="presOf" srcId="{CDAD0FD5-9ED5-4E0F-A8E9-F565202AC68E}" destId="{087BDA53-1449-479C-BC7F-A361BD5D2D92}" srcOrd="0" destOrd="0" presId="urn:microsoft.com/office/officeart/2018/2/layout/IconLabelList"/>
    <dgm:cxn modelId="{AC85AAC2-6C08-4623-BFEA-724D4AFD617C}" srcId="{5D4A401B-C051-4D7B-B260-38614518FA1C}" destId="{3E2919FA-F1A4-4F88-92BC-9A479E22AF1E}" srcOrd="0" destOrd="0" parTransId="{C59DE186-9B6F-41CA-B2CD-50CA7EB0BCC4}" sibTransId="{29463FA2-D534-4359-A1FC-7E7C479ED182}"/>
    <dgm:cxn modelId="{99C58197-A1D5-4D88-9912-7BA3B8357327}" type="presParOf" srcId="{556DD3DE-6F15-4B84-9432-8DE718DFDDC6}" destId="{663CF1D8-21AC-41D0-B963-89A1906DE2E0}" srcOrd="0" destOrd="0" presId="urn:microsoft.com/office/officeart/2018/2/layout/IconLabelList"/>
    <dgm:cxn modelId="{261F83AB-C2D8-47D3-8A73-CCC7860B4DFB}" type="presParOf" srcId="{663CF1D8-21AC-41D0-B963-89A1906DE2E0}" destId="{3B3B9F21-5959-43F8-84CC-C9AF4B76C068}" srcOrd="0" destOrd="0" presId="urn:microsoft.com/office/officeart/2018/2/layout/IconLabelList"/>
    <dgm:cxn modelId="{6C943145-5EDC-4C71-BC18-F24B428953EF}" type="presParOf" srcId="{663CF1D8-21AC-41D0-B963-89A1906DE2E0}" destId="{0360B377-04EA-45FA-84D5-224E8381BD68}" srcOrd="1" destOrd="0" presId="urn:microsoft.com/office/officeart/2018/2/layout/IconLabelList"/>
    <dgm:cxn modelId="{C66CA33B-FEAE-4798-9CD6-5CC46BBADE18}" type="presParOf" srcId="{663CF1D8-21AC-41D0-B963-89A1906DE2E0}" destId="{087BDA53-1449-479C-BC7F-A361BD5D2D92}" srcOrd="2" destOrd="0" presId="urn:microsoft.com/office/officeart/2018/2/layout/IconLabelList"/>
    <dgm:cxn modelId="{B1BD4A6D-BBF3-4820-9BFB-F1BC017FE812}" type="presParOf" srcId="{556DD3DE-6F15-4B84-9432-8DE718DFDDC6}" destId="{DE606B26-D565-4629-A097-D2807DBEBBCA}" srcOrd="1" destOrd="0" presId="urn:microsoft.com/office/officeart/2018/2/layout/IconLabelList"/>
    <dgm:cxn modelId="{961B60F0-B95B-407D-B46E-1520705225FE}" type="presParOf" srcId="{556DD3DE-6F15-4B84-9432-8DE718DFDDC6}" destId="{1198EE55-BE1C-4FC8-A499-B224FCBAB4E2}" srcOrd="2" destOrd="0" presId="urn:microsoft.com/office/officeart/2018/2/layout/IconLabelList"/>
    <dgm:cxn modelId="{19E1309B-F98B-40B2-A092-77D6AB3376DB}" type="presParOf" srcId="{1198EE55-BE1C-4FC8-A499-B224FCBAB4E2}" destId="{BB36338C-001C-4063-B054-1DCC04A7688F}" srcOrd="0" destOrd="0" presId="urn:microsoft.com/office/officeart/2018/2/layout/IconLabelList"/>
    <dgm:cxn modelId="{833DD319-3C51-434F-967A-8B934770AA20}" type="presParOf" srcId="{1198EE55-BE1C-4FC8-A499-B224FCBAB4E2}" destId="{BC4C1E12-05E4-4B2D-8279-3EAEF66E47C5}" srcOrd="1" destOrd="0" presId="urn:microsoft.com/office/officeart/2018/2/layout/IconLabelList"/>
    <dgm:cxn modelId="{2F14CADB-32F4-46B6-8365-C14F2808710B}" type="presParOf" srcId="{1198EE55-BE1C-4FC8-A499-B224FCBAB4E2}" destId="{4F83CA11-286A-4FB0-BCEF-640F76E1325C}" srcOrd="2" destOrd="0" presId="urn:microsoft.com/office/officeart/2018/2/layout/IconLabelList"/>
    <dgm:cxn modelId="{67E7A9BE-BCA9-47DE-94B3-24145DA3297D}" type="presParOf" srcId="{556DD3DE-6F15-4B84-9432-8DE718DFDDC6}" destId="{86C2410D-BAD4-4F39-A3A0-285E2E3582DC}" srcOrd="3" destOrd="0" presId="urn:microsoft.com/office/officeart/2018/2/layout/IconLabelList"/>
    <dgm:cxn modelId="{6D5337F2-D32E-4DD7-92D0-D5150CA15357}" type="presParOf" srcId="{556DD3DE-6F15-4B84-9432-8DE718DFDDC6}" destId="{6064027A-7457-4354-8DAE-68AA839DF36E}" srcOrd="4" destOrd="0" presId="urn:microsoft.com/office/officeart/2018/2/layout/IconLabelList"/>
    <dgm:cxn modelId="{D164ABC3-4638-4A45-AD01-F1EC14CF5125}" type="presParOf" srcId="{6064027A-7457-4354-8DAE-68AA839DF36E}" destId="{A178AD1C-3398-4DCC-8CC2-579985818DCC}" srcOrd="0" destOrd="0" presId="urn:microsoft.com/office/officeart/2018/2/layout/IconLabelList"/>
    <dgm:cxn modelId="{3C7C4262-10F0-4339-AF0E-5E8F0CB4EA6A}" type="presParOf" srcId="{6064027A-7457-4354-8DAE-68AA839DF36E}" destId="{032AFD5C-6864-44D0-B2D2-3E5FA42CFD21}" srcOrd="1" destOrd="0" presId="urn:microsoft.com/office/officeart/2018/2/layout/IconLabelList"/>
    <dgm:cxn modelId="{B9937E96-D0B6-44B5-90A9-88B2968F7588}" type="presParOf" srcId="{6064027A-7457-4354-8DAE-68AA839DF36E}" destId="{0C22BEF0-4BCF-449D-8573-77EFAFF23E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52689-A9BB-4C00-91B9-400B8A79065F}">
      <dsp:nvSpPr>
        <dsp:cNvPr id="0" name=""/>
        <dsp:cNvSpPr/>
      </dsp:nvSpPr>
      <dsp:spPr>
        <a:xfrm>
          <a:off x="701336" y="766161"/>
          <a:ext cx="2161687" cy="2161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2BE8F-1412-4EBB-903F-C8C29C9FB308}">
      <dsp:nvSpPr>
        <dsp:cNvPr id="0" name=""/>
        <dsp:cNvSpPr/>
      </dsp:nvSpPr>
      <dsp:spPr>
        <a:xfrm>
          <a:off x="1162024" y="122684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0E6650-A8C3-4C1E-90AD-8570B3CEDF3B}">
      <dsp:nvSpPr>
        <dsp:cNvPr id="0" name=""/>
        <dsp:cNvSpPr/>
      </dsp:nvSpPr>
      <dsp:spPr>
        <a:xfrm>
          <a:off x="10305" y="3601162"/>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Download And install Python 3.x</a:t>
          </a:r>
        </a:p>
      </dsp:txBody>
      <dsp:txXfrm>
        <a:off x="10305" y="3601162"/>
        <a:ext cx="3543750" cy="720000"/>
      </dsp:txXfrm>
    </dsp:sp>
    <dsp:sp modelId="{01E27A29-43F5-4376-BCDA-C552C20D5720}">
      <dsp:nvSpPr>
        <dsp:cNvPr id="0" name=""/>
        <dsp:cNvSpPr/>
      </dsp:nvSpPr>
      <dsp:spPr>
        <a:xfrm>
          <a:off x="4865242" y="766161"/>
          <a:ext cx="2161687" cy="2161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F2CE4-687B-4208-8FFD-AA7BFD15067B}">
      <dsp:nvSpPr>
        <dsp:cNvPr id="0" name=""/>
        <dsp:cNvSpPr/>
      </dsp:nvSpPr>
      <dsp:spPr>
        <a:xfrm>
          <a:off x="5325930" y="1226849"/>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9C74AD-6AB5-4E8F-BF1E-0026D879F794}">
      <dsp:nvSpPr>
        <dsp:cNvPr id="0" name=""/>
        <dsp:cNvSpPr/>
      </dsp:nvSpPr>
      <dsp:spPr>
        <a:xfrm>
          <a:off x="4174211" y="3601162"/>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Download and install Pycharm </a:t>
          </a:r>
        </a:p>
      </dsp:txBody>
      <dsp:txXfrm>
        <a:off x="4174211" y="3601162"/>
        <a:ext cx="354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8671A-04F2-490D-81A5-8679B7AA8DD6}">
      <dsp:nvSpPr>
        <dsp:cNvPr id="0" name=""/>
        <dsp:cNvSpPr/>
      </dsp:nvSpPr>
      <dsp:spPr>
        <a:xfrm>
          <a:off x="699475" y="673373"/>
          <a:ext cx="1062746" cy="10627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60F05F-E4D1-4737-9B96-E8A0F4B3152F}">
      <dsp:nvSpPr>
        <dsp:cNvPr id="0" name=""/>
        <dsp:cNvSpPr/>
      </dsp:nvSpPr>
      <dsp:spPr>
        <a:xfrm>
          <a:off x="50019"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Have properties</a:t>
          </a:r>
        </a:p>
      </dsp:txBody>
      <dsp:txXfrm>
        <a:off x="50019" y="2050731"/>
        <a:ext cx="2361659" cy="720000"/>
      </dsp:txXfrm>
    </dsp:sp>
    <dsp:sp modelId="{D37E1A34-BC25-4D58-B0E8-49AB038A2801}">
      <dsp:nvSpPr>
        <dsp:cNvPr id="0" name=""/>
        <dsp:cNvSpPr/>
      </dsp:nvSpPr>
      <dsp:spPr>
        <a:xfrm>
          <a:off x="3474424" y="673373"/>
          <a:ext cx="1062746" cy="106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B3F11-DCD7-49AD-B430-B4646F8D6D5C}">
      <dsp:nvSpPr>
        <dsp:cNvPr id="0" name=""/>
        <dsp:cNvSpPr/>
      </dsp:nvSpPr>
      <dsp:spPr>
        <a:xfrm>
          <a:off x="282496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Have methods </a:t>
          </a:r>
        </a:p>
      </dsp:txBody>
      <dsp:txXfrm>
        <a:off x="2824968" y="2050731"/>
        <a:ext cx="2361659" cy="720000"/>
      </dsp:txXfrm>
    </dsp:sp>
    <dsp:sp modelId="{A5B54801-4185-4FF8-BB0E-6326F2D2370E}">
      <dsp:nvSpPr>
        <dsp:cNvPr id="0" name=""/>
        <dsp:cNvSpPr/>
      </dsp:nvSpPr>
      <dsp:spPr>
        <a:xfrm>
          <a:off x="6249374" y="673373"/>
          <a:ext cx="1062746" cy="1062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A9D6EB-C519-4B97-9347-CB01931D197B}">
      <dsp:nvSpPr>
        <dsp:cNvPr id="0" name=""/>
        <dsp:cNvSpPr/>
      </dsp:nvSpPr>
      <dsp:spPr>
        <a:xfrm>
          <a:off x="559991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Use their value as their reference*</a:t>
          </a:r>
        </a:p>
      </dsp:txBody>
      <dsp:txXfrm>
        <a:off x="5599918" y="2050731"/>
        <a:ext cx="2361659" cy="720000"/>
      </dsp:txXfrm>
    </dsp:sp>
    <dsp:sp modelId="{211BA413-62C8-4FDA-8230-864F3F8D342D}">
      <dsp:nvSpPr>
        <dsp:cNvPr id="0" name=""/>
        <dsp:cNvSpPr/>
      </dsp:nvSpPr>
      <dsp:spPr>
        <a:xfrm>
          <a:off x="9024323" y="673373"/>
          <a:ext cx="1062746" cy="10627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5FAEAB-070C-4014-9F8F-732E1224907E}">
      <dsp:nvSpPr>
        <dsp:cNvPr id="0" name=""/>
        <dsp:cNvSpPr/>
      </dsp:nvSpPr>
      <dsp:spPr>
        <a:xfrm>
          <a:off x="8374867"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Are immutable </a:t>
          </a:r>
        </a:p>
      </dsp:txBody>
      <dsp:txXfrm>
        <a:off x="8374867" y="2050731"/>
        <a:ext cx="236165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7B2C8-E11F-4CA0-BB2C-7364900CCB56}">
      <dsp:nvSpPr>
        <dsp:cNvPr id="0" name=""/>
        <dsp:cNvSpPr/>
      </dsp:nvSpPr>
      <dsp:spPr>
        <a:xfrm>
          <a:off x="699475" y="673373"/>
          <a:ext cx="1062746" cy="10627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BB360-57A0-4262-BC4C-4308182D0C95}">
      <dsp:nvSpPr>
        <dsp:cNvPr id="0" name=""/>
        <dsp:cNvSpPr/>
      </dsp:nvSpPr>
      <dsp:spPr>
        <a:xfrm>
          <a:off x="50019"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Simple math operators</a:t>
          </a:r>
        </a:p>
      </dsp:txBody>
      <dsp:txXfrm>
        <a:off x="50019" y="2050731"/>
        <a:ext cx="2361659" cy="720000"/>
      </dsp:txXfrm>
    </dsp:sp>
    <dsp:sp modelId="{EE761560-9B90-4FEA-AEDE-FA71F255C5F2}">
      <dsp:nvSpPr>
        <dsp:cNvPr id="0" name=""/>
        <dsp:cNvSpPr/>
      </dsp:nvSpPr>
      <dsp:spPr>
        <a:xfrm>
          <a:off x="3474424" y="673373"/>
          <a:ext cx="1062746" cy="106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08596D-953E-454B-B2DC-E1AD5F4F41C3}">
      <dsp:nvSpPr>
        <dsp:cNvPr id="0" name=""/>
        <dsp:cNvSpPr/>
      </dsp:nvSpPr>
      <dsp:spPr>
        <a:xfrm>
          <a:off x="282496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Programming math operators</a:t>
          </a:r>
        </a:p>
      </dsp:txBody>
      <dsp:txXfrm>
        <a:off x="2824968" y="2050731"/>
        <a:ext cx="2361659" cy="720000"/>
      </dsp:txXfrm>
    </dsp:sp>
    <dsp:sp modelId="{A10DCD36-1A72-4DBA-AF7F-468CD6DB9EC7}">
      <dsp:nvSpPr>
        <dsp:cNvPr id="0" name=""/>
        <dsp:cNvSpPr/>
      </dsp:nvSpPr>
      <dsp:spPr>
        <a:xfrm>
          <a:off x="6249374" y="673373"/>
          <a:ext cx="1062746" cy="1062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155667-0D57-4B98-9F0E-58C58A60E605}">
      <dsp:nvSpPr>
        <dsp:cNvPr id="0" name=""/>
        <dsp:cNvSpPr/>
      </dsp:nvSpPr>
      <dsp:spPr>
        <a:xfrm>
          <a:off x="559991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Accumulator operators </a:t>
          </a:r>
        </a:p>
      </dsp:txBody>
      <dsp:txXfrm>
        <a:off x="5599918" y="2050731"/>
        <a:ext cx="2361659" cy="720000"/>
      </dsp:txXfrm>
    </dsp:sp>
    <dsp:sp modelId="{2A1AAF3B-E840-403F-848E-8F00F7D102DB}">
      <dsp:nvSpPr>
        <dsp:cNvPr id="0" name=""/>
        <dsp:cNvSpPr/>
      </dsp:nvSpPr>
      <dsp:spPr>
        <a:xfrm>
          <a:off x="9024323" y="673373"/>
          <a:ext cx="1062746" cy="106274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71C7B-2077-47EB-8EDE-88FE44B62963}">
      <dsp:nvSpPr>
        <dsp:cNvPr id="0" name=""/>
        <dsp:cNvSpPr/>
      </dsp:nvSpPr>
      <dsp:spPr>
        <a:xfrm>
          <a:off x="8374867"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Comparator operators </a:t>
          </a:r>
        </a:p>
      </dsp:txBody>
      <dsp:txXfrm>
        <a:off x="8374867" y="2050731"/>
        <a:ext cx="236165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AAF3B-E840-403F-848E-8F00F7D102DB}">
      <dsp:nvSpPr>
        <dsp:cNvPr id="0" name=""/>
        <dsp:cNvSpPr/>
      </dsp:nvSpPr>
      <dsp:spPr>
        <a:xfrm>
          <a:off x="699475" y="673373"/>
          <a:ext cx="1062746" cy="10627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71C7B-2077-47EB-8EDE-88FE44B62963}">
      <dsp:nvSpPr>
        <dsp:cNvPr id="0" name=""/>
        <dsp:cNvSpPr/>
      </dsp:nvSpPr>
      <dsp:spPr>
        <a:xfrm>
          <a:off x="50019"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rtl="0">
            <a:lnSpc>
              <a:spcPct val="100000"/>
            </a:lnSpc>
            <a:spcBef>
              <a:spcPct val="0"/>
            </a:spcBef>
            <a:spcAft>
              <a:spcPct val="35000"/>
            </a:spcAft>
            <a:buNone/>
          </a:pPr>
          <a:r>
            <a:rPr lang="en-US" sz="2300" kern="1200">
              <a:latin typeface="Corbel" panose="020B0503020204020204"/>
            </a:rPr>
            <a:t>Logical operators</a:t>
          </a:r>
          <a:r>
            <a:rPr lang="en-US" sz="2300" kern="1200"/>
            <a:t> </a:t>
          </a:r>
        </a:p>
      </dsp:txBody>
      <dsp:txXfrm>
        <a:off x="50019" y="2050731"/>
        <a:ext cx="2361659" cy="720000"/>
      </dsp:txXfrm>
    </dsp:sp>
    <dsp:sp modelId="{D7D080B9-A5E8-4B2C-BEB6-87C1B8B4FD69}">
      <dsp:nvSpPr>
        <dsp:cNvPr id="0" name=""/>
        <dsp:cNvSpPr/>
      </dsp:nvSpPr>
      <dsp:spPr>
        <a:xfrm>
          <a:off x="3474424" y="673373"/>
          <a:ext cx="1062746" cy="106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C0D7A-BC4D-4E0B-A3F5-A731DFD94B93}">
      <dsp:nvSpPr>
        <dsp:cNvPr id="0" name=""/>
        <dsp:cNvSpPr/>
      </dsp:nvSpPr>
      <dsp:spPr>
        <a:xfrm>
          <a:off x="282496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Identity operators</a:t>
          </a:r>
        </a:p>
      </dsp:txBody>
      <dsp:txXfrm>
        <a:off x="2824968" y="2050731"/>
        <a:ext cx="2361659" cy="720000"/>
      </dsp:txXfrm>
    </dsp:sp>
    <dsp:sp modelId="{766DBEA6-665C-435E-9D5A-0A9B9124DD0A}">
      <dsp:nvSpPr>
        <dsp:cNvPr id="0" name=""/>
        <dsp:cNvSpPr/>
      </dsp:nvSpPr>
      <dsp:spPr>
        <a:xfrm>
          <a:off x="6249374" y="673373"/>
          <a:ext cx="1062746" cy="1062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D7C48A-F175-456C-A4F3-41E440ABB413}">
      <dsp:nvSpPr>
        <dsp:cNvPr id="0" name=""/>
        <dsp:cNvSpPr/>
      </dsp:nvSpPr>
      <dsp:spPr>
        <a:xfrm>
          <a:off x="559991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Membership operators</a:t>
          </a:r>
        </a:p>
      </dsp:txBody>
      <dsp:txXfrm>
        <a:off x="5599918" y="2050731"/>
        <a:ext cx="2361659" cy="720000"/>
      </dsp:txXfrm>
    </dsp:sp>
    <dsp:sp modelId="{FFB43D8E-F02B-4F3B-BF4F-F05C2DFAE77D}">
      <dsp:nvSpPr>
        <dsp:cNvPr id="0" name=""/>
        <dsp:cNvSpPr/>
      </dsp:nvSpPr>
      <dsp:spPr>
        <a:xfrm>
          <a:off x="9024323" y="673373"/>
          <a:ext cx="1062746" cy="10627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A73844-D225-472B-9921-8BEB68AD49E5}">
      <dsp:nvSpPr>
        <dsp:cNvPr id="0" name=""/>
        <dsp:cNvSpPr/>
      </dsp:nvSpPr>
      <dsp:spPr>
        <a:xfrm>
          <a:off x="8374867"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Bitwise operators</a:t>
          </a:r>
        </a:p>
      </dsp:txBody>
      <dsp:txXfrm>
        <a:off x="8374867" y="2050731"/>
        <a:ext cx="236165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11B7-2154-4126-8479-A00885B6BF20}">
      <dsp:nvSpPr>
        <dsp:cNvPr id="0" name=""/>
        <dsp:cNvSpPr/>
      </dsp:nvSpPr>
      <dsp:spPr>
        <a:xfrm>
          <a:off x="699475" y="673373"/>
          <a:ext cx="1062746" cy="10627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4C7A98-C376-4CFB-82A7-322913142B05}">
      <dsp:nvSpPr>
        <dsp:cNvPr id="0" name=""/>
        <dsp:cNvSpPr/>
      </dsp:nvSpPr>
      <dsp:spPr>
        <a:xfrm>
          <a:off x="50019"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Procedural</a:t>
          </a:r>
        </a:p>
      </dsp:txBody>
      <dsp:txXfrm>
        <a:off x="50019" y="2050731"/>
        <a:ext cx="2361659" cy="720000"/>
      </dsp:txXfrm>
    </dsp:sp>
    <dsp:sp modelId="{20B57D1D-1867-4CDF-A6BE-DCE3893455C6}">
      <dsp:nvSpPr>
        <dsp:cNvPr id="0" name=""/>
        <dsp:cNvSpPr/>
      </dsp:nvSpPr>
      <dsp:spPr>
        <a:xfrm>
          <a:off x="3474424" y="673373"/>
          <a:ext cx="1062746" cy="10627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8460A9-0947-4AB7-96B4-78FEE610ED9E}">
      <dsp:nvSpPr>
        <dsp:cNvPr id="0" name=""/>
        <dsp:cNvSpPr/>
      </dsp:nvSpPr>
      <dsp:spPr>
        <a:xfrm>
          <a:off x="282496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OOP </a:t>
          </a:r>
        </a:p>
      </dsp:txBody>
      <dsp:txXfrm>
        <a:off x="2824968" y="2050731"/>
        <a:ext cx="2361659" cy="720000"/>
      </dsp:txXfrm>
    </dsp:sp>
    <dsp:sp modelId="{EC8D283F-1887-4DF6-A772-4A85A90E8360}">
      <dsp:nvSpPr>
        <dsp:cNvPr id="0" name=""/>
        <dsp:cNvSpPr/>
      </dsp:nvSpPr>
      <dsp:spPr>
        <a:xfrm>
          <a:off x="6249374" y="673373"/>
          <a:ext cx="1062746" cy="10627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D07B78-FEBE-4DC7-AC66-25CB6D5F5812}">
      <dsp:nvSpPr>
        <dsp:cNvPr id="0" name=""/>
        <dsp:cNvSpPr/>
      </dsp:nvSpPr>
      <dsp:spPr>
        <a:xfrm>
          <a:off x="5599918"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Functional</a:t>
          </a:r>
        </a:p>
      </dsp:txBody>
      <dsp:txXfrm>
        <a:off x="5599918" y="2050731"/>
        <a:ext cx="2361659" cy="720000"/>
      </dsp:txXfrm>
    </dsp:sp>
    <dsp:sp modelId="{FD268036-5C26-4FE3-8A6C-E3BD202783CD}">
      <dsp:nvSpPr>
        <dsp:cNvPr id="0" name=""/>
        <dsp:cNvSpPr/>
      </dsp:nvSpPr>
      <dsp:spPr>
        <a:xfrm>
          <a:off x="9024323" y="673373"/>
          <a:ext cx="1062746" cy="10627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6A5AD-730F-44EC-913A-0EC31E6DCC84}">
      <dsp:nvSpPr>
        <dsp:cNvPr id="0" name=""/>
        <dsp:cNvSpPr/>
      </dsp:nvSpPr>
      <dsp:spPr>
        <a:xfrm>
          <a:off x="8374867" y="2050731"/>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Logical</a:t>
          </a:r>
        </a:p>
      </dsp:txBody>
      <dsp:txXfrm>
        <a:off x="8374867" y="2050731"/>
        <a:ext cx="236165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57D1D-1867-4CDF-A6BE-DCE3893455C6}">
      <dsp:nvSpPr>
        <dsp:cNvPr id="0" name=""/>
        <dsp:cNvSpPr/>
      </dsp:nvSpPr>
      <dsp:spPr>
        <a:xfrm>
          <a:off x="2685599" y="993240"/>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8460A9-0947-4AB7-96B4-78FEE610ED9E}">
      <dsp:nvSpPr>
        <dsp:cNvPr id="0" name=""/>
        <dsp:cNvSpPr/>
      </dsp:nvSpPr>
      <dsp:spPr>
        <a:xfrm>
          <a:off x="1497599" y="340739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u="none" strike="noStrike" kern="1200" cap="none" baseline="0" noProof="0">
              <a:solidFill>
                <a:srgbClr val="010000"/>
              </a:solidFill>
              <a:latin typeface="Corbel"/>
            </a:rPr>
            <a:t> </a:t>
          </a:r>
          <a:r>
            <a:rPr lang="en-US" sz="2300" b="1" i="0" u="none" strike="noStrike" kern="1200" cap="none" baseline="0" noProof="0">
              <a:solidFill>
                <a:srgbClr val="010000"/>
              </a:solidFill>
              <a:latin typeface="Corbel"/>
            </a:rPr>
            <a:t>OOP</a:t>
          </a:r>
          <a:r>
            <a:rPr lang="en-US" sz="2300" b="0" i="0" u="none" strike="noStrike" kern="1200" cap="none" baseline="0" noProof="0">
              <a:solidFill>
                <a:srgbClr val="010000"/>
              </a:solidFill>
              <a:latin typeface="Corbel"/>
            </a:rPr>
            <a:t>: focuses on data representation and code reusability.</a:t>
          </a:r>
          <a:endParaRPr lang="en-US" sz="2300" kern="1200"/>
        </a:p>
      </dsp:txBody>
      <dsp:txXfrm>
        <a:off x="1497599" y="3407399"/>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B9F21-5959-43F8-84CC-C9AF4B76C068}">
      <dsp:nvSpPr>
        <dsp:cNvPr id="0" name=""/>
        <dsp:cNvSpPr/>
      </dsp:nvSpPr>
      <dsp:spPr>
        <a:xfrm>
          <a:off x="907466" y="450314"/>
          <a:ext cx="1441866" cy="14418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7BDA53-1449-479C-BC7F-A361BD5D2D92}">
      <dsp:nvSpPr>
        <dsp:cNvPr id="0" name=""/>
        <dsp:cNvSpPr/>
      </dsp:nvSpPr>
      <dsp:spPr>
        <a:xfrm>
          <a:off x="26325" y="2273790"/>
          <a:ext cx="320414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Inheritance</a:t>
          </a:r>
        </a:p>
      </dsp:txBody>
      <dsp:txXfrm>
        <a:off x="26325" y="2273790"/>
        <a:ext cx="3204147" cy="720000"/>
      </dsp:txXfrm>
    </dsp:sp>
    <dsp:sp modelId="{BB36338C-001C-4063-B054-1DCC04A7688F}">
      <dsp:nvSpPr>
        <dsp:cNvPr id="0" name=""/>
        <dsp:cNvSpPr/>
      </dsp:nvSpPr>
      <dsp:spPr>
        <a:xfrm>
          <a:off x="4672339" y="450314"/>
          <a:ext cx="1441866" cy="14418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83CA11-286A-4FB0-BCEF-640F76E1325C}">
      <dsp:nvSpPr>
        <dsp:cNvPr id="0" name=""/>
        <dsp:cNvSpPr/>
      </dsp:nvSpPr>
      <dsp:spPr>
        <a:xfrm>
          <a:off x="3791199" y="2273790"/>
          <a:ext cx="320414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Polymorphism </a:t>
          </a:r>
        </a:p>
      </dsp:txBody>
      <dsp:txXfrm>
        <a:off x="3791199" y="2273790"/>
        <a:ext cx="3204147" cy="720000"/>
      </dsp:txXfrm>
    </dsp:sp>
    <dsp:sp modelId="{A178AD1C-3398-4DCC-8CC2-579985818DCC}">
      <dsp:nvSpPr>
        <dsp:cNvPr id="0" name=""/>
        <dsp:cNvSpPr/>
      </dsp:nvSpPr>
      <dsp:spPr>
        <a:xfrm>
          <a:off x="8437213" y="450314"/>
          <a:ext cx="1441866" cy="14418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22BEF0-4BCF-449D-8573-77EFAFF23E00}">
      <dsp:nvSpPr>
        <dsp:cNvPr id="0" name=""/>
        <dsp:cNvSpPr/>
      </dsp:nvSpPr>
      <dsp:spPr>
        <a:xfrm>
          <a:off x="7556072" y="2273790"/>
          <a:ext cx="320414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Abstraction</a:t>
          </a:r>
        </a:p>
      </dsp:txBody>
      <dsp:txXfrm>
        <a:off x="7556072" y="2273790"/>
        <a:ext cx="3204147"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A8D60-6E0E-46E4-9CA0-5ADA1E8C7A22}" type="datetimeFigureOut">
              <a:rPr lang="en-US"/>
              <a:t>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60B83-8910-4ABE-8F3C-13583753061A}" type="slidenum">
              <a:rPr lang="en-US"/>
              <a:t>‹#›</a:t>
            </a:fld>
            <a:endParaRPr lang="en-US"/>
          </a:p>
        </p:txBody>
      </p:sp>
    </p:spTree>
    <p:extLst>
      <p:ext uri="{BB962C8B-B14F-4D97-AF65-F5344CB8AC3E}">
        <p14:creationId xmlns:p14="http://schemas.microsoft.com/office/powerpoint/2010/main" val="398900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eloperinsider.co/big-o-notation-explained-with-exampl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https://developerinsider.co/big-o-notation-explained-with-examples/</a:t>
            </a:r>
            <a:endParaRPr lang="en-US"/>
          </a:p>
        </p:txBody>
      </p:sp>
      <p:sp>
        <p:nvSpPr>
          <p:cNvPr id="4" name="Slide Number Placeholder 3"/>
          <p:cNvSpPr>
            <a:spLocks noGrp="1"/>
          </p:cNvSpPr>
          <p:nvPr>
            <p:ph type="sldNum" sz="quarter" idx="5"/>
          </p:nvPr>
        </p:nvSpPr>
        <p:spPr/>
        <p:txBody>
          <a:bodyPr/>
          <a:lstStyle/>
          <a:p>
            <a:fld id="{70560B83-8910-4ABE-8F3C-13583753061A}" type="slidenum">
              <a:rPr lang="en-US"/>
              <a:t>117</a:t>
            </a:fld>
            <a:endParaRPr lang="en-US"/>
          </a:p>
        </p:txBody>
      </p:sp>
    </p:spTree>
    <p:extLst>
      <p:ext uri="{BB962C8B-B14F-4D97-AF65-F5344CB8AC3E}">
        <p14:creationId xmlns:p14="http://schemas.microsoft.com/office/powerpoint/2010/main" val="52402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586B75A-687E-405C-8A0B-8D00578BA2C3}" type="datetimeFigureOut">
              <a:rPr lang="en-US" dirty="0"/>
              <a:pPr/>
              <a:t>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5586B75A-687E-405C-8A0B-8D00578BA2C3}" type="datetimeFigureOut">
              <a:rPr lang="en-US" dirty="0"/>
              <a:pPr/>
              <a:t>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5586B75A-687E-405C-8A0B-8D00578BA2C3}" type="datetimeFigureOut">
              <a:rPr lang="en-US" dirty="0"/>
              <a:pPr/>
              <a:t>11/3/2019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p:cNvSpPr>
            <a:spLocks noGrp="1"/>
          </p:cNvSpPr>
          <p:nvPr>
            <p:ph type="dt" sz="half" idx="10"/>
          </p:nvPr>
        </p:nvSpPr>
        <p:spPr/>
        <p:txBody>
          <a:bodyPr/>
          <a:lstStyle/>
          <a:p>
            <a:fld id="{5586B75A-687E-405C-8A0B-8D00578BA2C3}" type="datetimeFigureOut">
              <a:rPr lang="en-US" dirty="0"/>
              <a:pPr/>
              <a:t>11/3/2019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a:p>
        </p:txBody>
      </p:sp>
      <p:sp>
        <p:nvSpPr>
          <p:cNvPr id="2" name="Date Placeholder 1"/>
          <p:cNvSpPr>
            <a:spLocks noGrp="1"/>
          </p:cNvSpPr>
          <p:nvPr>
            <p:ph type="dt" sz="half" idx="10"/>
          </p:nvPr>
        </p:nvSpPr>
        <p:spPr/>
        <p:txBody>
          <a:bodyPr/>
          <a:lstStyle/>
          <a:p>
            <a:fld id="{5586B75A-687E-405C-8A0B-8D00578BA2C3}" type="datetimeFigureOut">
              <a:rPr lang="en-US" dirty="0"/>
              <a:pPr/>
              <a:t>11/3/2019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11/3/2019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11/3/2019</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11/3/2019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schools.com/python/python_variables.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python-textbok.readthedocs.io/en/1.0/Python_Basics.html?highlight=conventi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railsware.com/blog/python-for-machine-learning-indexing-and-slicing-for-lists-tuples-strings-and-other-sequential-type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6D32-FE73-B14D-8A94-E37730A9AEA9}"/>
              </a:ext>
            </a:extLst>
          </p:cNvPr>
          <p:cNvSpPr>
            <a:spLocks noGrp="1"/>
          </p:cNvSpPr>
          <p:nvPr>
            <p:ph type="ctrTitle"/>
          </p:nvPr>
        </p:nvSpPr>
        <p:spPr/>
        <p:txBody>
          <a:bodyPr/>
          <a:lstStyle/>
          <a:p>
            <a:r>
              <a:rPr lang="LID4096"/>
              <a:t>Programming Basics In Python	</a:t>
            </a:r>
            <a:endParaRPr lang="en-US"/>
          </a:p>
        </p:txBody>
      </p:sp>
      <p:sp>
        <p:nvSpPr>
          <p:cNvPr id="3" name="Subtitle 2">
            <a:extLst>
              <a:ext uri="{FF2B5EF4-FFF2-40B4-BE49-F238E27FC236}">
                <a16:creationId xmlns:a16="http://schemas.microsoft.com/office/drawing/2014/main" id="{A35452DE-62CA-1840-9271-27F9488AEACF}"/>
              </a:ext>
            </a:extLst>
          </p:cNvPr>
          <p:cNvSpPr>
            <a:spLocks noGrp="1"/>
          </p:cNvSpPr>
          <p:nvPr>
            <p:ph type="subTitle" idx="1"/>
          </p:nvPr>
        </p:nvSpPr>
        <p:spPr/>
        <p:txBody>
          <a:bodyPr/>
          <a:lstStyle/>
          <a:p>
            <a:r>
              <a:rPr lang="LID4096"/>
              <a:t>By: Ariel Arman Woode</a:t>
            </a:r>
            <a:endParaRPr lang="en-US"/>
          </a:p>
        </p:txBody>
      </p:sp>
    </p:spTree>
    <p:extLst>
      <p:ext uri="{BB962C8B-B14F-4D97-AF65-F5344CB8AC3E}">
        <p14:creationId xmlns:p14="http://schemas.microsoft.com/office/powerpoint/2010/main" val="1083097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DAD52A-5930-BA42-ADD6-0A67E30625A6}"/>
              </a:ext>
            </a:extLst>
          </p:cNvPr>
          <p:cNvSpPr>
            <a:spLocks noGrp="1"/>
          </p:cNvSpPr>
          <p:nvPr>
            <p:ph type="title"/>
          </p:nvPr>
        </p:nvSpPr>
        <p:spPr>
          <a:xfrm>
            <a:off x="289249" y="1123837"/>
            <a:ext cx="4016116" cy="1255469"/>
          </a:xfrm>
        </p:spPr>
        <p:txBody>
          <a:bodyPr>
            <a:normAutofit/>
          </a:bodyPr>
          <a:lstStyle/>
          <a:p>
            <a:r>
              <a:rPr lang="en-US"/>
              <a:t>Commenting </a:t>
            </a:r>
          </a:p>
        </p:txBody>
      </p:sp>
      <p:sp>
        <p:nvSpPr>
          <p:cNvPr id="3" name="Content Placeholder 2">
            <a:extLst>
              <a:ext uri="{FF2B5EF4-FFF2-40B4-BE49-F238E27FC236}">
                <a16:creationId xmlns:a16="http://schemas.microsoft.com/office/drawing/2014/main" id="{AC305CA5-CDDA-A54C-9D26-065389062110}"/>
              </a:ext>
            </a:extLst>
          </p:cNvPr>
          <p:cNvSpPr>
            <a:spLocks noGrp="1"/>
          </p:cNvSpPr>
          <p:nvPr>
            <p:ph idx="1"/>
          </p:nvPr>
        </p:nvSpPr>
        <p:spPr>
          <a:xfrm>
            <a:off x="289249" y="2510395"/>
            <a:ext cx="4016116" cy="3274586"/>
          </a:xfrm>
        </p:spPr>
        <p:txBody>
          <a:bodyPr anchor="t">
            <a:normAutofit/>
          </a:bodyPr>
          <a:lstStyle/>
          <a:p>
            <a:r>
              <a:rPr lang="en-US">
                <a:solidFill>
                  <a:srgbClr val="FFFFFF"/>
                </a:solidFill>
              </a:rPr>
              <a:t>A description of a line or block of code.</a:t>
            </a:r>
          </a:p>
          <a:p>
            <a:r>
              <a:rPr lang="en-US">
                <a:solidFill>
                  <a:srgbClr val="FFFFFF"/>
                </a:solidFill>
              </a:rPr>
              <a:t>Good for keeping track of logic.</a:t>
            </a:r>
          </a:p>
          <a:p>
            <a:r>
              <a:rPr lang="en-US">
                <a:solidFill>
                  <a:srgbClr val="FFFFFF"/>
                </a:solidFill>
              </a:rPr>
              <a:t>Makes code easier to read.</a:t>
            </a:r>
          </a:p>
          <a:p>
            <a:r>
              <a:rPr lang="en-US">
                <a:solidFill>
                  <a:srgbClr val="FFFFFF"/>
                </a:solidFill>
              </a:rPr>
              <a:t>Helps others follow along.</a:t>
            </a:r>
          </a:p>
          <a:p>
            <a:r>
              <a:rPr lang="en-US">
                <a:solidFill>
                  <a:srgbClr val="FFFFFF"/>
                </a:solidFill>
              </a:rPr>
              <a:t>Simplifies debugging.</a:t>
            </a:r>
          </a:p>
          <a:p>
            <a:r>
              <a:rPr lang="en-US">
                <a:solidFill>
                  <a:srgbClr val="FFFFFF"/>
                </a:solidFill>
              </a:rPr>
              <a:t>It's good for your sanity.</a:t>
            </a:r>
          </a:p>
          <a:p>
            <a:r>
              <a:rPr lang="en-US">
                <a:solidFill>
                  <a:srgbClr val="FFFFFF"/>
                </a:solidFill>
              </a:rPr>
              <a:t>Just do it, you'll be happier later.</a:t>
            </a:r>
          </a:p>
        </p:txBody>
      </p:sp>
      <p:pic>
        <p:nvPicPr>
          <p:cNvPr id="5" name="Picture 5" descr="A screenshot of a computer screen&#10;&#10;Description generated with very high confidence">
            <a:extLst>
              <a:ext uri="{FF2B5EF4-FFF2-40B4-BE49-F238E27FC236}">
                <a16:creationId xmlns:a16="http://schemas.microsoft.com/office/drawing/2014/main" id="{156CBC63-B309-4F8D-92AB-037B429D2E74}"/>
              </a:ext>
            </a:extLst>
          </p:cNvPr>
          <p:cNvPicPr>
            <a:picLocks noChangeAspect="1"/>
          </p:cNvPicPr>
          <p:nvPr/>
        </p:nvPicPr>
        <p:blipFill rotWithShape="1">
          <a:blip r:embed="rId2"/>
          <a:srcRect l="22841" t="13223" r="48561" b="66786"/>
          <a:stretch/>
        </p:blipFill>
        <p:spPr>
          <a:xfrm>
            <a:off x="5137463" y="2207207"/>
            <a:ext cx="6193767" cy="2435433"/>
          </a:xfrm>
          <a:prstGeom prst="rect">
            <a:avLst/>
          </a:prstGeom>
        </p:spPr>
      </p:pic>
      <p:sp>
        <p:nvSpPr>
          <p:cNvPr id="4" name="Double Bracket 3">
            <a:extLst>
              <a:ext uri="{FF2B5EF4-FFF2-40B4-BE49-F238E27FC236}">
                <a16:creationId xmlns:a16="http://schemas.microsoft.com/office/drawing/2014/main" id="{F44BFDF5-20CE-4395-A02A-6ED5C17C2CF2}"/>
              </a:ext>
            </a:extLst>
          </p:cNvPr>
          <p:cNvSpPr/>
          <p:nvPr/>
        </p:nvSpPr>
        <p:spPr>
          <a:xfrm>
            <a:off x="5827160" y="2209799"/>
            <a:ext cx="4186718" cy="779125"/>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77C6619-79A8-4ABA-98B1-8272CE996259}"/>
              </a:ext>
            </a:extLst>
          </p:cNvPr>
          <p:cNvSpPr txBox="1"/>
          <p:nvPr/>
        </p:nvSpPr>
        <p:spPr>
          <a:xfrm>
            <a:off x="10012915" y="2273050"/>
            <a:ext cx="11250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Long </a:t>
            </a:r>
          </a:p>
          <a:p>
            <a:r>
              <a:rPr lang="en-US">
                <a:solidFill>
                  <a:srgbClr val="FFFFFF"/>
                </a:solidFill>
              </a:rPr>
              <a:t>comment</a:t>
            </a:r>
          </a:p>
        </p:txBody>
      </p:sp>
      <p:cxnSp>
        <p:nvCxnSpPr>
          <p:cNvPr id="15" name="Straight Arrow Connector 14">
            <a:extLst>
              <a:ext uri="{FF2B5EF4-FFF2-40B4-BE49-F238E27FC236}">
                <a16:creationId xmlns:a16="http://schemas.microsoft.com/office/drawing/2014/main" id="{A68B2A93-95B1-4895-B465-DE629CF8235F}"/>
              </a:ext>
            </a:extLst>
          </p:cNvPr>
          <p:cNvCxnSpPr/>
          <p:nvPr/>
        </p:nvCxnSpPr>
        <p:spPr>
          <a:xfrm flipH="1">
            <a:off x="9259261" y="3383301"/>
            <a:ext cx="943512" cy="154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21CF67-E295-4388-83AA-3CA9BE484DEE}"/>
              </a:ext>
            </a:extLst>
          </p:cNvPr>
          <p:cNvCxnSpPr>
            <a:cxnSpLocks/>
          </p:cNvCxnSpPr>
          <p:nvPr/>
        </p:nvCxnSpPr>
        <p:spPr>
          <a:xfrm>
            <a:off x="10348323" y="3528851"/>
            <a:ext cx="6847" cy="50343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ECD1FFC-6EA7-4B1A-8485-77898135FAE8}"/>
              </a:ext>
            </a:extLst>
          </p:cNvPr>
          <p:cNvSpPr txBox="1"/>
          <p:nvPr/>
        </p:nvSpPr>
        <p:spPr>
          <a:xfrm>
            <a:off x="10193248" y="2949966"/>
            <a:ext cx="11335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Short </a:t>
            </a:r>
          </a:p>
          <a:p>
            <a:r>
              <a:rPr lang="en-US">
                <a:solidFill>
                  <a:schemeClr val="bg1"/>
                </a:solidFill>
              </a:rPr>
              <a:t>Comment</a:t>
            </a:r>
          </a:p>
        </p:txBody>
      </p:sp>
    </p:spTree>
    <p:extLst>
      <p:ext uri="{BB962C8B-B14F-4D97-AF65-F5344CB8AC3E}">
        <p14:creationId xmlns:p14="http://schemas.microsoft.com/office/powerpoint/2010/main" val="1102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1DDD9C-88E8-432F-839F-80102A646B4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Encapsulation </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862F2F-9132-4D35-9E62-A68ED725D474}"/>
              </a:ext>
            </a:extLst>
          </p:cNvPr>
          <p:cNvSpPr>
            <a:spLocks noGrp="1"/>
          </p:cNvSpPr>
          <p:nvPr>
            <p:ph idx="1"/>
          </p:nvPr>
        </p:nvSpPr>
        <p:spPr>
          <a:xfrm>
            <a:off x="5289229" y="864108"/>
            <a:ext cx="5910677" cy="5120640"/>
          </a:xfrm>
        </p:spPr>
        <p:txBody>
          <a:bodyPr>
            <a:normAutofit/>
          </a:bodyPr>
          <a:lstStyle/>
          <a:p>
            <a:pPr marL="0" indent="0">
              <a:buNone/>
            </a:pPr>
            <a:endParaRPr lang="en-US"/>
          </a:p>
          <a:p>
            <a:r>
              <a:rPr lang="en-US">
                <a:ea typeface="+mn-lt"/>
                <a:cs typeface="+mn-lt"/>
              </a:rPr>
              <a:t>How to take a lot of information and hold or "contain" it in some basic, accessible unit.</a:t>
            </a:r>
            <a:endParaRPr lang="en-US"/>
          </a:p>
          <a:p>
            <a:r>
              <a:rPr lang="en-US"/>
              <a:t>That unit in OOP is called an </a:t>
            </a:r>
            <a:r>
              <a:rPr lang="en-US" b="1"/>
              <a:t>object</a:t>
            </a:r>
            <a:r>
              <a:rPr lang="en-US"/>
              <a:t>. </a:t>
            </a:r>
          </a:p>
          <a:p>
            <a:r>
              <a:rPr lang="en-US">
                <a:ea typeface="+mn-lt"/>
                <a:cs typeface="+mn-lt"/>
              </a:rPr>
              <a:t>Also used to Hide the internal state of an object. (why is this useful?)</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81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9A10D5-43DA-455F-A0A8-F9C3E10AF1AB}"/>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Objects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FD0E3E-A2FB-4409-A210-16F2BE4A58DA}"/>
              </a:ext>
            </a:extLst>
          </p:cNvPr>
          <p:cNvSpPr>
            <a:spLocks noGrp="1"/>
          </p:cNvSpPr>
          <p:nvPr>
            <p:ph idx="1"/>
          </p:nvPr>
        </p:nvSpPr>
        <p:spPr>
          <a:xfrm>
            <a:off x="5289229" y="864108"/>
            <a:ext cx="5910677" cy="5120640"/>
          </a:xfrm>
        </p:spPr>
        <p:txBody>
          <a:bodyPr>
            <a:normAutofit/>
          </a:bodyPr>
          <a:lstStyle/>
          <a:p>
            <a:r>
              <a:rPr lang="en-US"/>
              <a:t>Objects are the base unit of the OOP paradigm.</a:t>
            </a:r>
          </a:p>
          <a:p>
            <a:r>
              <a:rPr lang="en-US"/>
              <a:t>Objects make working with multiple/ complex data simpler.</a:t>
            </a:r>
          </a:p>
          <a:p>
            <a:r>
              <a:rPr lang="en-US"/>
              <a:t>Conceptually, they represent a model of some real-life entity or collection of closely related data points with common functionality.</a:t>
            </a:r>
          </a:p>
          <a:p>
            <a:r>
              <a:rPr lang="en-US"/>
              <a:t>Objects have two main features: </a:t>
            </a:r>
            <a:r>
              <a:rPr lang="en-US" b="1"/>
              <a:t>Attributes </a:t>
            </a:r>
            <a:r>
              <a:rPr lang="en-US"/>
              <a:t>&amp; </a:t>
            </a:r>
            <a:r>
              <a:rPr lang="en-US" b="1"/>
              <a:t>Behaviors.</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8731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2BEA90-D15E-49D5-8A1E-55D7D26B6886}"/>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Attributes: </a:t>
            </a:r>
            <a:r>
              <a:rPr lang="en-US">
                <a:solidFill>
                  <a:schemeClr val="tx1">
                    <a:lumMod val="85000"/>
                    <a:lumOff val="15000"/>
                  </a:schemeClr>
                </a:solidFill>
                <a:ea typeface="+mj-lt"/>
                <a:cs typeface="+mj-lt"/>
              </a:rPr>
              <a:t> </a:t>
            </a:r>
            <a:br>
              <a:rPr lang="en-US">
                <a:solidFill>
                  <a:schemeClr val="tx1">
                    <a:lumMod val="85000"/>
                    <a:lumOff val="15000"/>
                  </a:schemeClr>
                </a:solidFill>
                <a:ea typeface="+mj-lt"/>
                <a:cs typeface="+mj-lt"/>
              </a:rPr>
            </a:br>
            <a:r>
              <a:rPr lang="en-US">
                <a:solidFill>
                  <a:schemeClr val="tx1">
                    <a:lumMod val="85000"/>
                    <a:lumOff val="15000"/>
                  </a:schemeClr>
                </a:solidFill>
                <a:ea typeface="+mj-lt"/>
                <a:cs typeface="+mj-lt"/>
              </a:rPr>
              <a:t>Things they know about themselves.</a:t>
            </a:r>
            <a:endParaRPr lang="en-US">
              <a:solidFill>
                <a:schemeClr val="tx1">
                  <a:lumMod val="85000"/>
                  <a:lumOff val="15000"/>
                </a:schemeClr>
              </a:solidFill>
            </a:endParaRP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B2F63B-5CA8-4664-8064-E619ED4804ED}"/>
              </a:ext>
            </a:extLst>
          </p:cNvPr>
          <p:cNvSpPr>
            <a:spLocks noGrp="1"/>
          </p:cNvSpPr>
          <p:nvPr>
            <p:ph idx="1"/>
          </p:nvPr>
        </p:nvSpPr>
        <p:spPr>
          <a:xfrm>
            <a:off x="5289229" y="864108"/>
            <a:ext cx="5910677" cy="5120640"/>
          </a:xfrm>
        </p:spPr>
        <p:txBody>
          <a:bodyPr>
            <a:normAutofit/>
          </a:bodyPr>
          <a:lstStyle/>
          <a:p>
            <a:r>
              <a:rPr lang="en-US"/>
              <a:t>These are data points that best represent the object in question.</a:t>
            </a:r>
          </a:p>
          <a:p>
            <a:r>
              <a:rPr lang="en-US"/>
              <a:t>You can also see them as closely related information that represent an idea.</a:t>
            </a:r>
          </a:p>
          <a:p>
            <a:r>
              <a:rPr lang="en-US">
                <a:ea typeface="+mn-lt"/>
                <a:cs typeface="+mn-lt"/>
              </a:rPr>
              <a:t>These are usually literals, data structures or other user created objects (</a:t>
            </a:r>
            <a:r>
              <a:rPr lang="en-US" err="1">
                <a:ea typeface="+mn-lt"/>
                <a:cs typeface="+mn-lt"/>
              </a:rPr>
              <a:t>ie</a:t>
            </a:r>
            <a:r>
              <a:rPr lang="en-US">
                <a:ea typeface="+mn-lt"/>
                <a:cs typeface="+mn-lt"/>
              </a:rPr>
              <a:t>: classes you've made)</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6728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a:t>Note: Choosing attributes</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a:ea typeface="+mn-lt"/>
                <a:cs typeface="+mn-lt"/>
              </a:rPr>
              <a:t>When thinking about an object's attributes, think about the following things:</a:t>
            </a:r>
          </a:p>
          <a:p>
            <a:pPr lvl="1"/>
            <a:r>
              <a:rPr lang="en-US">
                <a:ea typeface="+mn-lt"/>
                <a:cs typeface="+mn-lt"/>
              </a:rPr>
              <a:t>What information is useful to define the object with. </a:t>
            </a:r>
          </a:p>
          <a:p>
            <a:pPr lvl="1"/>
            <a:r>
              <a:rPr lang="en-US">
                <a:ea typeface="+mn-lt"/>
                <a:cs typeface="+mn-lt"/>
              </a:rPr>
              <a:t>What information would be necessary in the program. </a:t>
            </a:r>
          </a:p>
          <a:p>
            <a:pPr lvl="1"/>
            <a:r>
              <a:rPr lang="en-US">
                <a:ea typeface="+mn-lt"/>
                <a:cs typeface="+mn-lt"/>
              </a:rPr>
              <a:t>How would differences in these values affect the definition classification of an object </a:t>
            </a:r>
          </a:p>
          <a:p>
            <a:r>
              <a:rPr lang="en-US"/>
              <a:t>Attributes are also called properties or instance variables</a:t>
            </a:r>
            <a:endParaRPr lang="en-US" sz="1700"/>
          </a:p>
          <a:p>
            <a:endParaRPr lang="en-US" sz="1700"/>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185626"/>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41239B-FC5B-4F84-9B50-A4E929426E4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ea typeface="+mj-lt"/>
                <a:cs typeface="+mj-lt"/>
              </a:rPr>
              <a:t>Behaviors: </a:t>
            </a:r>
            <a:br>
              <a:rPr lang="en-US">
                <a:solidFill>
                  <a:schemeClr val="tx1">
                    <a:lumMod val="85000"/>
                    <a:lumOff val="15000"/>
                  </a:schemeClr>
                </a:solidFill>
                <a:ea typeface="+mj-lt"/>
                <a:cs typeface="+mj-lt"/>
              </a:rPr>
            </a:br>
            <a:r>
              <a:rPr lang="en-US">
                <a:solidFill>
                  <a:schemeClr val="tx1">
                    <a:lumMod val="85000"/>
                    <a:lumOff val="15000"/>
                  </a:schemeClr>
                </a:solidFill>
                <a:ea typeface="+mj-lt"/>
                <a:cs typeface="+mj-lt"/>
              </a:rPr>
              <a:t>Things they can do.</a:t>
            </a:r>
            <a:endParaRPr lang="en-US">
              <a:solidFill>
                <a:schemeClr val="tx1">
                  <a:lumMod val="85000"/>
                  <a:lumOff val="15000"/>
                </a:schemeClr>
              </a:solidFill>
            </a:endParaRP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C32803-B940-419A-B5FA-EF2A88D91FB5}"/>
              </a:ext>
            </a:extLst>
          </p:cNvPr>
          <p:cNvSpPr>
            <a:spLocks noGrp="1"/>
          </p:cNvSpPr>
          <p:nvPr>
            <p:ph idx="1"/>
          </p:nvPr>
        </p:nvSpPr>
        <p:spPr>
          <a:xfrm>
            <a:off x="5289229" y="864108"/>
            <a:ext cx="5910677" cy="5120640"/>
          </a:xfrm>
        </p:spPr>
        <p:txBody>
          <a:bodyPr>
            <a:normAutofit/>
          </a:bodyPr>
          <a:lstStyle/>
          <a:p>
            <a:r>
              <a:rPr lang="en-US"/>
              <a:t>Behaviors are the functionalities extended by a given object.</a:t>
            </a:r>
          </a:p>
          <a:p>
            <a:r>
              <a:rPr lang="en-US"/>
              <a:t>These are things that we have decided are necessary for object to be useful.</a:t>
            </a:r>
          </a:p>
          <a:p>
            <a:r>
              <a:rPr lang="en-US"/>
              <a:t>Behaviors are also known as "methods" or functions related only to the given object.</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0177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3261-7B19-4C57-8B29-0C7AFFF53AF9}"/>
              </a:ext>
            </a:extLst>
          </p:cNvPr>
          <p:cNvSpPr>
            <a:spLocks noGrp="1"/>
          </p:cNvSpPr>
          <p:nvPr>
            <p:ph type="title"/>
          </p:nvPr>
        </p:nvSpPr>
        <p:spPr/>
        <p:txBody>
          <a:bodyPr/>
          <a:lstStyle/>
          <a:p>
            <a:r>
              <a:rPr lang="en-US"/>
              <a:t>Classes</a:t>
            </a:r>
          </a:p>
        </p:txBody>
      </p:sp>
      <p:sp>
        <p:nvSpPr>
          <p:cNvPr id="3" name="Content Placeholder 2">
            <a:extLst>
              <a:ext uri="{FF2B5EF4-FFF2-40B4-BE49-F238E27FC236}">
                <a16:creationId xmlns:a16="http://schemas.microsoft.com/office/drawing/2014/main" id="{127BB3AC-C391-474F-ABCC-9450FBE6B19E}"/>
              </a:ext>
            </a:extLst>
          </p:cNvPr>
          <p:cNvSpPr>
            <a:spLocks noGrp="1"/>
          </p:cNvSpPr>
          <p:nvPr>
            <p:ph idx="1"/>
          </p:nvPr>
        </p:nvSpPr>
        <p:spPr/>
        <p:txBody>
          <a:bodyPr/>
          <a:lstStyle/>
          <a:p>
            <a:r>
              <a:rPr lang="en-US"/>
              <a:t>Classes are used to write the general definition or "blueprint" of a new object type.</a:t>
            </a:r>
          </a:p>
          <a:p>
            <a:r>
              <a:rPr lang="en-US"/>
              <a:t>Classes put together the components of an object (ie: it's attributes and behaviors), defining what each one is and does. </a:t>
            </a:r>
          </a:p>
          <a:p>
            <a:r>
              <a:rPr lang="en-US"/>
              <a:t>Classes have a few standard functions, most noteably, the class </a:t>
            </a:r>
            <a:r>
              <a:rPr lang="en-US" b="1"/>
              <a:t>constructor </a:t>
            </a:r>
            <a:r>
              <a:rPr lang="en-US"/>
              <a:t>required to instanciate or "create" a new object of the class.</a:t>
            </a:r>
          </a:p>
        </p:txBody>
      </p:sp>
    </p:spTree>
    <p:extLst>
      <p:ext uri="{BB962C8B-B14F-4D97-AF65-F5344CB8AC3E}">
        <p14:creationId xmlns:p14="http://schemas.microsoft.com/office/powerpoint/2010/main" val="1350990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AC27D4-F2D5-408B-89FC-7CDA22F9B706}"/>
              </a:ext>
            </a:extLst>
          </p:cNvPr>
          <p:cNvPicPr>
            <a:picLocks noChangeAspect="1"/>
          </p:cNvPicPr>
          <p:nvPr/>
        </p:nvPicPr>
        <p:blipFill rotWithShape="1">
          <a:blip r:embed="rId2"/>
          <a:srcRect l="25"/>
          <a:stretch/>
        </p:blipFill>
        <p:spPr>
          <a:xfrm>
            <a:off x="20" y="-1"/>
            <a:ext cx="12188932" cy="6858000"/>
          </a:xfrm>
          <a:prstGeom prst="rect">
            <a:avLst/>
          </a:prstGeom>
        </p:spPr>
      </p:pic>
      <p:sp>
        <p:nvSpPr>
          <p:cNvPr id="29" name="Rectangle 32">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6516D6-423D-4E58-80A4-3B7DD45D65B3}"/>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a:t>Structure of a class</a:t>
            </a:r>
            <a:endParaRPr lang="en-US" sz="3600" kern="1200" spc="-60" baseline="0">
              <a:solidFill>
                <a:srgbClr val="FFFFFF"/>
              </a:solidFill>
              <a:latin typeface="+mj-lt"/>
            </a:endParaRPr>
          </a:p>
        </p:txBody>
      </p:sp>
      <p:sp>
        <p:nvSpPr>
          <p:cNvPr id="35" name="Rectangle 34">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1D60BCE-C2FA-4531-A42E-936D0ADDE65B}"/>
              </a:ext>
            </a:extLst>
          </p:cNvPr>
          <p:cNvSpPr txBox="1"/>
          <p:nvPr/>
        </p:nvSpPr>
        <p:spPr>
          <a:xfrm>
            <a:off x="3869268" y="864108"/>
            <a:ext cx="7315200" cy="51206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marL="160020" indent="-342900" defTabSz="914400">
              <a:lnSpc>
                <a:spcPct val="90000"/>
              </a:lnSpc>
              <a:spcAft>
                <a:spcPts val="600"/>
              </a:spcAft>
              <a:buClr>
                <a:schemeClr val="accent1"/>
              </a:buClr>
              <a:buAutoNum type="arabicPeriod"/>
            </a:pPr>
            <a:r>
              <a:rPr lang="en-US"/>
              <a:t>Instance varriables</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These are the attributes of a given class.</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Usully defined at the top of the class.</a:t>
            </a:r>
            <a:endParaRPr lang="en-US" dirty="0">
              <a:solidFill>
                <a:schemeClr val="bg2">
                  <a:lumMod val="50000"/>
                </a:schemeClr>
              </a:solidFill>
            </a:endParaRPr>
          </a:p>
          <a:p>
            <a:pPr marL="160020" indent="-342900" defTabSz="914400">
              <a:lnSpc>
                <a:spcPct val="90000"/>
              </a:lnSpc>
              <a:spcAft>
                <a:spcPts val="600"/>
              </a:spcAft>
              <a:buClr>
                <a:schemeClr val="accent1"/>
              </a:buClr>
              <a:buAutoNum type="arabicPeriod"/>
            </a:pPr>
            <a:r>
              <a:rPr lang="en-US"/>
              <a:t>Constructor </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The method used to innitialse a new object of a class.</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Python uses</a:t>
            </a:r>
            <a:r>
              <a:rPr lang="en-US" dirty="0"/>
              <a:t> </a:t>
            </a:r>
            <a:r>
              <a:rPr lang="en-US">
                <a:solidFill>
                  <a:schemeClr val="accent4"/>
                </a:solidFill>
                <a:latin typeface="Consolas"/>
              </a:rPr>
              <a:t>def </a:t>
            </a:r>
            <a:r>
              <a:rPr lang="en-US">
                <a:solidFill>
                  <a:srgbClr val="7030A0"/>
                </a:solidFill>
                <a:latin typeface="Consolas"/>
              </a:rPr>
              <a:t>__innit__</a:t>
            </a:r>
            <a:r>
              <a:rPr lang="en-US">
                <a:latin typeface="Consolas"/>
              </a:rPr>
              <a:t>(</a:t>
            </a:r>
            <a:r>
              <a:rPr lang="en-US">
                <a:solidFill>
                  <a:srgbClr val="7030A0"/>
                </a:solidFill>
                <a:latin typeface="Consolas"/>
              </a:rPr>
              <a:t>self</a:t>
            </a:r>
            <a:r>
              <a:rPr lang="en-US">
                <a:latin typeface="Consolas"/>
              </a:rPr>
              <a:t>): </a:t>
            </a:r>
            <a:r>
              <a:rPr lang="en-US">
                <a:solidFill>
                  <a:schemeClr val="bg2">
                    <a:lumMod val="50000"/>
                  </a:schemeClr>
                </a:solidFill>
                <a:ea typeface="+mn-lt"/>
                <a:cs typeface="+mn-lt"/>
              </a:rPr>
              <a:t>as the class constructor.</a:t>
            </a:r>
            <a:endParaRPr lang="en-US">
              <a:solidFill>
                <a:schemeClr val="bg2">
                  <a:lumMod val="50000"/>
                </a:schemeClr>
              </a:solidFill>
              <a:latin typeface="Consolas"/>
              <a:ea typeface="+mn-lt"/>
              <a:cs typeface="+mn-lt"/>
            </a:endParaRPr>
          </a:p>
          <a:p>
            <a:pPr marL="160020" indent="-342900" defTabSz="914400">
              <a:lnSpc>
                <a:spcPct val="90000"/>
              </a:lnSpc>
              <a:spcAft>
                <a:spcPts val="600"/>
              </a:spcAft>
              <a:buClr>
                <a:schemeClr val="accent1"/>
              </a:buClr>
              <a:buAutoNum type="arabicPeriod"/>
            </a:pPr>
            <a:r>
              <a:rPr lang="en-US"/>
              <a:t>Accessor methods*</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Methods used to grant access to an objects instance variables.</a:t>
            </a:r>
          </a:p>
          <a:p>
            <a:pPr marL="160020" indent="-342900" defTabSz="914400">
              <a:lnSpc>
                <a:spcPct val="90000"/>
              </a:lnSpc>
              <a:spcAft>
                <a:spcPts val="600"/>
              </a:spcAft>
              <a:buClr>
                <a:schemeClr val="accent1"/>
              </a:buClr>
              <a:buAutoNum type="arabicPeriod"/>
            </a:pPr>
            <a:r>
              <a:rPr lang="en-US"/>
              <a:t>Unique methods </a:t>
            </a:r>
            <a:endParaRPr lang="en-US">
              <a:solidFill>
                <a:srgbClr val="595959"/>
              </a:solidFill>
            </a:endParaRP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The unique functions or behaviours of your object that perform some operation</a:t>
            </a:r>
            <a:r>
              <a:rPr lang="en-US" dirty="0">
                <a:solidFill>
                  <a:schemeClr val="bg2">
                    <a:lumMod val="50000"/>
                  </a:schemeClr>
                </a:solidFill>
              </a:rPr>
              <a:t>.</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These are functions that have access to an objects instance variables.</a:t>
            </a:r>
            <a:endParaRPr lang="en-US" dirty="0">
              <a:solidFill>
                <a:schemeClr val="bg2">
                  <a:lumMod val="50000"/>
                </a:schemeClr>
              </a:solidFill>
            </a:endParaRPr>
          </a:p>
          <a:p>
            <a:pPr marL="160020" indent="-342900" defTabSz="914400">
              <a:lnSpc>
                <a:spcPct val="90000"/>
              </a:lnSpc>
              <a:spcAft>
                <a:spcPts val="600"/>
              </a:spcAft>
              <a:buClr>
                <a:schemeClr val="accent1"/>
              </a:buClr>
              <a:buAutoNum type="arabicPeriod"/>
            </a:pPr>
            <a:r>
              <a:rPr lang="en-US"/>
              <a:t>Utility methods </a:t>
            </a:r>
            <a:endParaRPr lang="en-US">
              <a:solidFill>
                <a:srgbClr val="595959"/>
              </a:solidFill>
            </a:endParaRP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Methods all classes and objects should generally have.</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Tipical exampes: (google their uses)</a:t>
            </a:r>
            <a:endParaRPr lang="en-US" dirty="0">
              <a:solidFill>
                <a:schemeClr val="bg2">
                  <a:lumMod val="50000"/>
                </a:schemeClr>
              </a:solidFill>
              <a:latin typeface="Corbel" panose="020B0503020204020204"/>
            </a:endParaRPr>
          </a:p>
          <a:p>
            <a:pPr marL="1074420" lvl="2" indent="-342900" defTabSz="914400">
              <a:lnSpc>
                <a:spcPct val="90000"/>
              </a:lnSpc>
              <a:spcAft>
                <a:spcPts val="600"/>
              </a:spcAft>
              <a:buClr>
                <a:schemeClr val="accent1"/>
              </a:buClr>
              <a:buFont typeface="Arial"/>
              <a:buChar char="•"/>
            </a:pPr>
            <a:r>
              <a:rPr lang="en-US">
                <a:solidFill>
                  <a:schemeClr val="accent4"/>
                </a:solidFill>
                <a:latin typeface="Consolas"/>
              </a:rPr>
              <a:t>def </a:t>
            </a:r>
            <a:r>
              <a:rPr lang="en-US">
                <a:solidFill>
                  <a:srgbClr val="7030A0"/>
                </a:solidFill>
                <a:latin typeface="Consolas"/>
              </a:rPr>
              <a:t>__str__</a:t>
            </a:r>
            <a:r>
              <a:rPr lang="en-US">
                <a:solidFill>
                  <a:srgbClr val="000000"/>
                </a:solidFill>
                <a:latin typeface="Consolas"/>
              </a:rPr>
              <a:t>(</a:t>
            </a:r>
            <a:r>
              <a:rPr lang="en-US">
                <a:solidFill>
                  <a:srgbClr val="7030A0"/>
                </a:solidFill>
                <a:latin typeface="Consolas"/>
              </a:rPr>
              <a:t>self</a:t>
            </a:r>
            <a:r>
              <a:rPr lang="en-US">
                <a:latin typeface="Consolas"/>
              </a:rPr>
              <a:t>): </a:t>
            </a:r>
            <a:endParaRPr lang="en-US" dirty="0">
              <a:solidFill>
                <a:srgbClr val="000000"/>
              </a:solidFill>
              <a:latin typeface="Corbel" panose="020B0503020204020204"/>
            </a:endParaRPr>
          </a:p>
          <a:p>
            <a:pPr marL="1074420" lvl="2" indent="-342900" defTabSz="914400">
              <a:lnSpc>
                <a:spcPct val="90000"/>
              </a:lnSpc>
              <a:spcAft>
                <a:spcPts val="600"/>
              </a:spcAft>
              <a:buClr>
                <a:schemeClr val="accent1"/>
              </a:buClr>
              <a:buFont typeface="Arial"/>
              <a:buChar char="•"/>
            </a:pPr>
            <a:r>
              <a:rPr lang="en-US">
                <a:solidFill>
                  <a:schemeClr val="accent4"/>
                </a:solidFill>
                <a:latin typeface="Consolas"/>
              </a:rPr>
              <a:t>def </a:t>
            </a:r>
            <a:r>
              <a:rPr lang="en-US">
                <a:solidFill>
                  <a:srgbClr val="7030A0"/>
                </a:solidFill>
                <a:latin typeface="Consolas"/>
              </a:rPr>
              <a:t>__hash__</a:t>
            </a:r>
            <a:r>
              <a:rPr lang="en-US">
                <a:solidFill>
                  <a:srgbClr val="000000"/>
                </a:solidFill>
                <a:latin typeface="Consolas"/>
              </a:rPr>
              <a:t>(</a:t>
            </a:r>
            <a:r>
              <a:rPr lang="en-US">
                <a:solidFill>
                  <a:srgbClr val="7030A0"/>
                </a:solidFill>
                <a:latin typeface="Consolas"/>
              </a:rPr>
              <a:t>self</a:t>
            </a:r>
            <a:r>
              <a:rPr lang="en-US" dirty="0">
                <a:latin typeface="Consolas"/>
              </a:rPr>
              <a:t>):</a:t>
            </a:r>
            <a:endParaRPr lang="en-US"/>
          </a:p>
          <a:p>
            <a:pPr marL="160020" indent="-342900" defTabSz="914400">
              <a:lnSpc>
                <a:spcPct val="90000"/>
              </a:lnSpc>
              <a:spcAft>
                <a:spcPts val="600"/>
              </a:spcAft>
              <a:buClr>
                <a:schemeClr val="accent1"/>
              </a:buClr>
              <a:buAutoNum type="arabicPeriod"/>
            </a:pPr>
            <a:r>
              <a:rPr lang="en-US"/>
              <a:t>Private/helper methods </a:t>
            </a:r>
          </a:p>
          <a:p>
            <a:pPr marL="617220" lvl="1" indent="-342900" defTabSz="914400">
              <a:lnSpc>
                <a:spcPct val="90000"/>
              </a:lnSpc>
              <a:spcAft>
                <a:spcPts val="600"/>
              </a:spcAft>
              <a:buClr>
                <a:schemeClr val="accent1"/>
              </a:buClr>
              <a:buFont typeface="Arial"/>
              <a:buChar char="•"/>
            </a:pPr>
            <a:r>
              <a:rPr lang="en-US">
                <a:solidFill>
                  <a:schemeClr val="bg2">
                    <a:lumMod val="50000"/>
                  </a:schemeClr>
                </a:solidFill>
              </a:rPr>
              <a:t>Methods/functions inaccessible to the user that may be used in some other function in the class.</a:t>
            </a:r>
            <a:br>
              <a:rPr lang="en-US" sz="1800" kern="1200" dirty="0"/>
            </a:br>
            <a:r>
              <a:rPr lang="en-US" sz="1800" kern="1200" dirty="0">
                <a:solidFill>
                  <a:schemeClr val="tx1">
                    <a:lumMod val="65000"/>
                    <a:lumOff val="35000"/>
                  </a:schemeClr>
                </a:solidFill>
                <a:latin typeface="+mn-lt"/>
                <a:ea typeface="+mn-ea"/>
                <a:cs typeface="+mn-cs"/>
              </a:rPr>
              <a:t>    </a:t>
            </a:r>
            <a:endParaRPr lang="en-US" dirty="0">
              <a:solidFill>
                <a:schemeClr val="tx1">
                  <a:lumMod val="65000"/>
                  <a:lumOff val="35000"/>
                </a:schemeClr>
              </a:solidFill>
            </a:endParaRPr>
          </a:p>
        </p:txBody>
      </p:sp>
      <p:sp>
        <p:nvSpPr>
          <p:cNvPr id="37" name="Rectangle 36">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4703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44857B-B599-4E67-A27A-DAFC4818E7C0}"/>
              </a:ext>
            </a:extLst>
          </p:cNvPr>
          <p:cNvSpPr>
            <a:spLocks noGrp="1"/>
          </p:cNvSpPr>
          <p:nvPr>
            <p:ph type="title"/>
          </p:nvPr>
        </p:nvSpPr>
        <p:spPr>
          <a:xfrm>
            <a:off x="641667" y="5257630"/>
            <a:ext cx="10908667" cy="1021405"/>
          </a:xfrm>
        </p:spPr>
        <p:txBody>
          <a:bodyPr>
            <a:normAutofit/>
          </a:bodyPr>
          <a:lstStyle/>
          <a:p>
            <a:pPr algn="ctr"/>
            <a:r>
              <a:rPr lang="en-US"/>
              <a:t>OOP concepts</a:t>
            </a:r>
          </a:p>
        </p:txBody>
      </p:sp>
      <p:sp>
        <p:nvSpPr>
          <p:cNvPr id="14"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3EF670F-9DE7-4182-971E-5BC078A70193}"/>
              </a:ext>
            </a:extLst>
          </p:cNvPr>
          <p:cNvGraphicFramePr>
            <a:graphicFrameLocks noGrp="1"/>
          </p:cNvGraphicFramePr>
          <p:nvPr>
            <p:ph idx="1"/>
            <p:extLst>
              <p:ext uri="{D42A27DB-BD31-4B8C-83A1-F6EECF244321}">
                <p14:modId xmlns:p14="http://schemas.microsoft.com/office/powerpoint/2010/main" val="4074580596"/>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2908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0E9DCC-6A0F-487E-A22D-2C9FBDA059A7}"/>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5800" spc="-100"/>
              <a:t>Code Example</a:t>
            </a:r>
          </a:p>
        </p:txBody>
      </p:sp>
      <p:sp>
        <p:nvSpPr>
          <p:cNvPr id="18" name="Rectangle 17">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A133EAC-4037-4BC7-B53A-BBFCFC9238B4}"/>
              </a:ext>
            </a:extLst>
          </p:cNvPr>
          <p:cNvSpPr>
            <a:spLocks noGrp="1"/>
          </p:cNvSpPr>
          <p:nvPr>
            <p:ph idx="1"/>
          </p:nvPr>
        </p:nvSpPr>
        <p:spPr>
          <a:xfrm>
            <a:off x="3722622" y="5006151"/>
            <a:ext cx="7187529" cy="768116"/>
          </a:xfrm>
        </p:spPr>
        <p:txBody>
          <a:bodyPr vert="horz" lIns="91440" tIns="45720" rIns="91440" bIns="45720" rtlCol="0" anchor="t">
            <a:normAutofit fontScale="92500" lnSpcReduction="20000"/>
          </a:bodyPr>
          <a:lstStyle/>
          <a:p>
            <a:pPr marL="0" indent="0">
              <a:buNone/>
            </a:pPr>
            <a:r>
              <a:rPr lang="en-US" sz="2400">
                <a:solidFill>
                  <a:schemeClr val="accent1"/>
                </a:solidFill>
              </a:rPr>
              <a:t>The Book class, the Library class </a:t>
            </a:r>
            <a:endParaRPr lang="en-US">
              <a:solidFill>
                <a:schemeClr val="accent1"/>
              </a:solidFill>
            </a:endParaRPr>
          </a:p>
          <a:p>
            <a:pPr marL="0" indent="0">
              <a:buNone/>
            </a:pPr>
            <a:r>
              <a:rPr lang="en-US" sz="2400">
                <a:solidFill>
                  <a:schemeClr val="accent1"/>
                </a:solidFill>
              </a:rPr>
              <a:t>and package management.</a:t>
            </a:r>
            <a:endParaRPr lang="en-US">
              <a:solidFill>
                <a:schemeClr val="accent1"/>
              </a:solidFill>
            </a:endParaRPr>
          </a:p>
        </p:txBody>
      </p:sp>
    </p:spTree>
    <p:extLst>
      <p:ext uri="{BB962C8B-B14F-4D97-AF65-F5344CB8AC3E}">
        <p14:creationId xmlns:p14="http://schemas.microsoft.com/office/powerpoint/2010/main" val="32966935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dirty="0"/>
              <a:t>Because python: </a:t>
            </a:r>
            <a:r>
              <a:rPr lang="en-US"/>
              <a:t>structure</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fontScale="92500" lnSpcReduction="20000"/>
          </a:bodyPr>
          <a:lstStyle/>
          <a:p>
            <a:r>
              <a:rPr lang="en-US"/>
              <a:t>Python classes are a little weird compared to other langauages most noteably, Java)</a:t>
            </a:r>
          </a:p>
          <a:p>
            <a:r>
              <a:rPr lang="en-US"/>
              <a:t>Instance variables are defined and initialised within a constructor as oposed to being defiend and initialised separeatly. </a:t>
            </a:r>
          </a:p>
          <a:p>
            <a:r>
              <a:rPr lang="en-US"/>
              <a:t>Python technicaly has access modifiers (google it) and accessor methods. However, the default way of building a class in python effectively make all instance variables publically accessible (why is this an issue?)</a:t>
            </a:r>
          </a:p>
          <a:p>
            <a:r>
              <a:rPr lang="en-US"/>
              <a:t>Python uses the "</a:t>
            </a:r>
            <a:r>
              <a:rPr lang="en-US">
                <a:latin typeface="Consolas"/>
              </a:rPr>
              <a:t>self</a:t>
            </a:r>
            <a:r>
              <a:rPr lang="en-US"/>
              <a:t>" key word in classes to say that a function or variable belongs to an object of the class.</a:t>
            </a:r>
          </a:p>
          <a:p>
            <a:r>
              <a:rPr lang="en-US"/>
              <a:t>These are quirks that are good to keep in mind when shifting to another language.</a:t>
            </a:r>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01396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0EB1-F667-409F-BE5E-FD66983486D6}"/>
              </a:ext>
            </a:extLst>
          </p:cNvPr>
          <p:cNvSpPr>
            <a:spLocks noGrp="1"/>
          </p:cNvSpPr>
          <p:nvPr>
            <p:ph type="title"/>
          </p:nvPr>
        </p:nvSpPr>
        <p:spPr/>
        <p:txBody>
          <a:bodyPr/>
          <a:lstStyle/>
          <a:p>
            <a:r>
              <a:rPr lang="en-US"/>
              <a:t>Uses indentation to scope</a:t>
            </a:r>
          </a:p>
        </p:txBody>
      </p:sp>
      <p:pic>
        <p:nvPicPr>
          <p:cNvPr id="4" name="Picture 4">
            <a:extLst>
              <a:ext uri="{FF2B5EF4-FFF2-40B4-BE49-F238E27FC236}">
                <a16:creationId xmlns:a16="http://schemas.microsoft.com/office/drawing/2014/main" id="{743A6BC9-6BB8-4CDF-926F-1CB8312B460E}"/>
              </a:ext>
            </a:extLst>
          </p:cNvPr>
          <p:cNvPicPr>
            <a:picLocks noGrp="1" noChangeAspect="1"/>
          </p:cNvPicPr>
          <p:nvPr>
            <p:ph idx="1"/>
          </p:nvPr>
        </p:nvPicPr>
        <p:blipFill rotWithShape="1">
          <a:blip r:embed="rId2"/>
          <a:srcRect l="3819" t="26316" r="76961" b="23977"/>
          <a:stretch/>
        </p:blipFill>
        <p:spPr>
          <a:xfrm>
            <a:off x="4125378" y="909204"/>
            <a:ext cx="6951051" cy="5021507"/>
          </a:xfrm>
          <a:prstGeom prst="rect">
            <a:avLst/>
          </a:prstGeom>
        </p:spPr>
      </p:pic>
    </p:spTree>
    <p:extLst>
      <p:ext uri="{BB962C8B-B14F-4D97-AF65-F5344CB8AC3E}">
        <p14:creationId xmlns:p14="http://schemas.microsoft.com/office/powerpoint/2010/main" val="944284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dirty="0"/>
              <a:t>Because python: </a:t>
            </a:r>
            <a:r>
              <a:rPr lang="en-US"/>
              <a:t>Annotation</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fontScale="77500" lnSpcReduction="20000"/>
          </a:bodyPr>
          <a:lstStyle/>
          <a:p>
            <a:r>
              <a:rPr lang="en-US"/>
              <a:t>Python is a dynamically typed language (google "dynamic vs static typeing") and so does not require a variable be predifned with a type before use.</a:t>
            </a:r>
          </a:p>
          <a:p>
            <a:r>
              <a:rPr lang="en-US"/>
              <a:t>This has it's pros and cons. However, a big con is often poor readability especially with much longer code (as some classes can tend to be).</a:t>
            </a:r>
            <a:endParaRPr lang="en-US" dirty="0"/>
          </a:p>
          <a:p>
            <a:r>
              <a:rPr lang="en-US"/>
              <a:t>Not knowing or forgetting the expected type of a variable is a common point of error. Thus, python offers an annotation system to reduce the occurance of these errors.</a:t>
            </a:r>
          </a:p>
          <a:p>
            <a:r>
              <a:rPr lang="en-US"/>
              <a:t>Annotation syntax is: </a:t>
            </a:r>
            <a:endParaRPr lang="en-US">
              <a:latin typeface="Corbel" panose="020B0503020204020204"/>
            </a:endParaRPr>
          </a:p>
          <a:p>
            <a:pPr lvl="1"/>
            <a:r>
              <a:rPr lang="en-US">
                <a:latin typeface="Consolas"/>
              </a:rPr>
              <a:t>var_name: </a:t>
            </a:r>
            <a:r>
              <a:rPr lang="en-US">
                <a:solidFill>
                  <a:srgbClr val="FFFFFF"/>
                </a:solidFill>
                <a:latin typeface="Consolas"/>
              </a:rPr>
              <a:t>type # States the type of a variable</a:t>
            </a:r>
            <a:endParaRPr lang="en-US"/>
          </a:p>
          <a:p>
            <a:pPr lvl="1"/>
            <a:r>
              <a:rPr lang="en-US">
                <a:latin typeface="Consolas"/>
              </a:rPr>
              <a:t>Def function_name() -&gt; type: # States a functions return type.</a:t>
            </a:r>
          </a:p>
          <a:p>
            <a:r>
              <a:rPr lang="en-US"/>
              <a:t>It will not make the variable a static type since it has no effect at run time. However, it can make your code a whole lot easier to read when used properly.</a:t>
            </a:r>
            <a:endParaRPr lang="en-US" dirty="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387086"/>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Shape 28">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CF855C-FC5D-4501-B6D1-EB8BFFB7B2B4}"/>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1"/>
                </a:solidFill>
              </a:rPr>
              <a:t>Milestone!</a:t>
            </a:r>
          </a:p>
        </p:txBody>
      </p:sp>
      <p:sp>
        <p:nvSpPr>
          <p:cNvPr id="3" name="Content Placeholder 2">
            <a:extLst>
              <a:ext uri="{FF2B5EF4-FFF2-40B4-BE49-F238E27FC236}">
                <a16:creationId xmlns:a16="http://schemas.microsoft.com/office/drawing/2014/main" id="{3DA6FC92-BE25-4AA6-B67E-9A4567D355A6}"/>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tx2"/>
                </a:solidFill>
              </a:rPr>
              <a:t>The classroom manager</a:t>
            </a:r>
          </a:p>
        </p:txBody>
      </p:sp>
    </p:spTree>
    <p:extLst>
      <p:ext uri="{BB962C8B-B14F-4D97-AF65-F5344CB8AC3E}">
        <p14:creationId xmlns:p14="http://schemas.microsoft.com/office/powerpoint/2010/main" val="1773414816"/>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DD81-92F6-414C-8944-8CB88F13D8D5}"/>
              </a:ext>
            </a:extLst>
          </p:cNvPr>
          <p:cNvSpPr>
            <a:spLocks noGrp="1"/>
          </p:cNvSpPr>
          <p:nvPr>
            <p:ph type="title"/>
          </p:nvPr>
        </p:nvSpPr>
        <p:spPr/>
        <p:txBody>
          <a:bodyPr/>
          <a:lstStyle/>
          <a:p>
            <a:r>
              <a:rPr lang="en-US"/>
              <a:t>Challenge </a:t>
            </a:r>
          </a:p>
        </p:txBody>
      </p:sp>
      <p:sp>
        <p:nvSpPr>
          <p:cNvPr id="3" name="Content Placeholder 2">
            <a:extLst>
              <a:ext uri="{FF2B5EF4-FFF2-40B4-BE49-F238E27FC236}">
                <a16:creationId xmlns:a16="http://schemas.microsoft.com/office/drawing/2014/main" id="{79AE0777-AEB0-4FF3-A1AF-704C4B0840E9}"/>
              </a:ext>
            </a:extLst>
          </p:cNvPr>
          <p:cNvSpPr>
            <a:spLocks noGrp="1"/>
          </p:cNvSpPr>
          <p:nvPr>
            <p:ph idx="1"/>
          </p:nvPr>
        </p:nvSpPr>
        <p:spPr/>
        <p:txBody>
          <a:bodyPr>
            <a:normAutofit fontScale="92500" lnSpcReduction="10000"/>
          </a:bodyPr>
          <a:lstStyle/>
          <a:p>
            <a:r>
              <a:rPr lang="en-US"/>
              <a:t>You're a developer. Your high school wants to digitize its student records. A major part of this is keeping track of test scores of students in each class. Your high school wants you to build a demo of what such a system would look like for them.</a:t>
            </a:r>
          </a:p>
          <a:p>
            <a:r>
              <a:rPr lang="en-US">
                <a:ea typeface="+mn-lt"/>
                <a:cs typeface="+mn-lt"/>
              </a:rPr>
              <a:t>create a console application to: </a:t>
            </a:r>
          </a:p>
          <a:p>
            <a:pPr lvl="1"/>
            <a:r>
              <a:rPr lang="en-US">
                <a:ea typeface="+mn-lt"/>
                <a:cs typeface="+mn-lt"/>
              </a:rPr>
              <a:t>add new students to a class</a:t>
            </a:r>
          </a:p>
          <a:p>
            <a:pPr lvl="1"/>
            <a:r>
              <a:rPr lang="en-US">
                <a:ea typeface="+mn-lt"/>
                <a:cs typeface="+mn-lt"/>
              </a:rPr>
              <a:t>remove students from a class</a:t>
            </a:r>
          </a:p>
          <a:p>
            <a:pPr lvl="1"/>
            <a:r>
              <a:rPr lang="en-US">
                <a:ea typeface="+mn-lt"/>
                <a:cs typeface="+mn-lt"/>
              </a:rPr>
              <a:t>add test scores to each students record</a:t>
            </a:r>
          </a:p>
          <a:p>
            <a:pPr lvl="1"/>
            <a:r>
              <a:rPr lang="en-US">
                <a:ea typeface="+mn-lt"/>
                <a:cs typeface="+mn-lt"/>
              </a:rPr>
              <a:t>calculate each students average</a:t>
            </a:r>
          </a:p>
          <a:p>
            <a:pPr lvl="1"/>
            <a:r>
              <a:rPr lang="en-US">
                <a:ea typeface="+mn-lt"/>
                <a:cs typeface="+mn-lt"/>
              </a:rPr>
              <a:t>calculate the class average for each test</a:t>
            </a:r>
          </a:p>
          <a:p>
            <a:pPr lvl="1"/>
            <a:r>
              <a:rPr lang="en-US">
                <a:ea typeface="+mn-lt"/>
                <a:cs typeface="+mn-lt"/>
              </a:rPr>
              <a:t>generate a report card for each student</a:t>
            </a:r>
          </a:p>
          <a:p>
            <a:r>
              <a:rPr lang="en-US">
                <a:ea typeface="+mn-lt"/>
                <a:cs typeface="+mn-lt"/>
              </a:rPr>
              <a:t>To do this, create a student class to encapsulate the attributes and behaviors of a student object.</a:t>
            </a:r>
          </a:p>
          <a:p>
            <a:r>
              <a:rPr lang="en-US"/>
              <a:t>Use this class in your application to simplify your data concerns.</a:t>
            </a:r>
          </a:p>
          <a:p>
            <a:r>
              <a:rPr lang="en-US"/>
              <a:t>Bonus!</a:t>
            </a:r>
          </a:p>
          <a:p>
            <a:pPr lvl="1"/>
            <a:r>
              <a:rPr lang="en-US"/>
              <a:t>Create a Classroom class to hold students and give you class wide functionalities (use your discretion)</a:t>
            </a:r>
          </a:p>
        </p:txBody>
      </p:sp>
    </p:spTree>
    <p:extLst>
      <p:ext uri="{BB962C8B-B14F-4D97-AF65-F5344CB8AC3E}">
        <p14:creationId xmlns:p14="http://schemas.microsoft.com/office/powerpoint/2010/main" val="10757831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4396-9853-6644-A297-F838E7BD6820}"/>
              </a:ext>
            </a:extLst>
          </p:cNvPr>
          <p:cNvSpPr>
            <a:spLocks noGrp="1"/>
          </p:cNvSpPr>
          <p:nvPr>
            <p:ph type="title"/>
          </p:nvPr>
        </p:nvSpPr>
        <p:spPr/>
        <p:txBody>
          <a:bodyPr/>
          <a:lstStyle/>
          <a:p>
            <a:r>
              <a:rPr lang="en-US"/>
              <a:t>Algorithm Design</a:t>
            </a:r>
          </a:p>
        </p:txBody>
      </p:sp>
      <p:sp>
        <p:nvSpPr>
          <p:cNvPr id="3" name="Text Placeholder 2">
            <a:extLst>
              <a:ext uri="{FF2B5EF4-FFF2-40B4-BE49-F238E27FC236}">
                <a16:creationId xmlns:a16="http://schemas.microsoft.com/office/drawing/2014/main" id="{6C0E644A-7B9C-5940-A9D6-A61E9A4F3FAF}"/>
              </a:ext>
            </a:extLst>
          </p:cNvPr>
          <p:cNvSpPr>
            <a:spLocks noGrp="1"/>
          </p:cNvSpPr>
          <p:nvPr>
            <p:ph type="body" idx="1"/>
          </p:nvPr>
        </p:nvSpPr>
        <p:spPr/>
        <p:txBody>
          <a:bodyPr/>
          <a:lstStyle/>
          <a:p>
            <a:r>
              <a:rPr lang="en-US"/>
              <a:t>Lesson 9</a:t>
            </a:r>
          </a:p>
        </p:txBody>
      </p:sp>
    </p:spTree>
    <p:extLst>
      <p:ext uri="{BB962C8B-B14F-4D97-AF65-F5344CB8AC3E}">
        <p14:creationId xmlns:p14="http://schemas.microsoft.com/office/powerpoint/2010/main" val="17647579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C5C053-C194-4910-8670-6DCF085391F5}"/>
              </a:ext>
            </a:extLst>
          </p:cNvPr>
          <p:cNvPicPr>
            <a:picLocks noChangeAspect="1"/>
          </p:cNvPicPr>
          <p:nvPr/>
        </p:nvPicPr>
        <p:blipFill rotWithShape="1">
          <a:blip r:embed="rId2">
            <a:alphaModFix amt="35000"/>
          </a:blip>
          <a:srcRect t="4667" b="11064"/>
          <a:stretch/>
        </p:blipFill>
        <p:spPr>
          <a:xfrm>
            <a:off x="20" y="-1"/>
            <a:ext cx="12188932" cy="6858000"/>
          </a:xfrm>
          <a:prstGeom prst="rect">
            <a:avLst/>
          </a:prstGeom>
        </p:spPr>
      </p:pic>
      <p:sp>
        <p:nvSpPr>
          <p:cNvPr id="2" name="Title 1">
            <a:extLst>
              <a:ext uri="{FF2B5EF4-FFF2-40B4-BE49-F238E27FC236}">
                <a16:creationId xmlns:a16="http://schemas.microsoft.com/office/drawing/2014/main" id="{E076B5A5-FF4F-4E5C-AB85-840E0ACA9D13}"/>
              </a:ext>
            </a:extLst>
          </p:cNvPr>
          <p:cNvSpPr>
            <a:spLocks noGrp="1"/>
          </p:cNvSpPr>
          <p:nvPr>
            <p:ph type="title"/>
          </p:nvPr>
        </p:nvSpPr>
        <p:spPr>
          <a:xfrm>
            <a:off x="1069848" y="1298448"/>
            <a:ext cx="5029200" cy="3255264"/>
          </a:xfrm>
        </p:spPr>
        <p:txBody>
          <a:bodyPr vert="horz" lIns="91440" tIns="45720" rIns="91440" bIns="45720" rtlCol="0" anchor="b">
            <a:normAutofit/>
          </a:bodyPr>
          <a:lstStyle/>
          <a:p>
            <a:r>
              <a:rPr lang="en-US" sz="5900" spc="-100">
                <a:solidFill>
                  <a:schemeClr val="tx1"/>
                </a:solidFill>
                <a:latin typeface="Consolas"/>
              </a:rPr>
              <a:t>Step</a:t>
            </a:r>
            <a:r>
              <a:rPr lang="en-US" sz="5900" spc="-100">
                <a:solidFill>
                  <a:schemeClr val="tx1"/>
                </a:solidFill>
              </a:rPr>
              <a:t> </a:t>
            </a:r>
            <a:r>
              <a:rPr lang="en-US" sz="5900" spc="-100">
                <a:solidFill>
                  <a:schemeClr val="tx1"/>
                </a:solidFill>
                <a:latin typeface="Consolas"/>
              </a:rPr>
              <a:t>0</a:t>
            </a:r>
            <a:r>
              <a:rPr lang="en-US" sz="5900" spc="-100">
                <a:solidFill>
                  <a:schemeClr val="tx1"/>
                </a:solidFill>
              </a:rPr>
              <a:t>: think about it</a:t>
            </a:r>
          </a:p>
        </p:txBody>
      </p:sp>
      <p:pic>
        <p:nvPicPr>
          <p:cNvPr id="4" name="Picture 5" descr="A screenshot of a cell phone&#10;&#10;Description generated with very high confidence">
            <a:extLst>
              <a:ext uri="{FF2B5EF4-FFF2-40B4-BE49-F238E27FC236}">
                <a16:creationId xmlns:a16="http://schemas.microsoft.com/office/drawing/2014/main" id="{207111C1-A1B6-4872-9DEF-175A642EBA01}"/>
              </a:ext>
            </a:extLst>
          </p:cNvPr>
          <p:cNvPicPr>
            <a:picLocks noChangeAspect="1"/>
          </p:cNvPicPr>
          <p:nvPr/>
        </p:nvPicPr>
        <p:blipFill rotWithShape="1">
          <a:blip r:embed="rId3"/>
          <a:srcRect r="173" b="36431"/>
          <a:stretch/>
        </p:blipFill>
        <p:spPr>
          <a:xfrm>
            <a:off x="5851743" y="2758334"/>
            <a:ext cx="6010409" cy="1788281"/>
          </a:xfrm>
          <a:prstGeom prst="rect">
            <a:avLst/>
          </a:prstGeom>
        </p:spPr>
      </p:pic>
    </p:spTree>
    <p:extLst>
      <p:ext uri="{BB962C8B-B14F-4D97-AF65-F5344CB8AC3E}">
        <p14:creationId xmlns:p14="http://schemas.microsoft.com/office/powerpoint/2010/main" val="1171233628"/>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58FE68-33D6-45FE-B9D1-A8C6F27F80BC}"/>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What is it?</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12441-851A-4258-9120-4855FA981050}"/>
              </a:ext>
            </a:extLst>
          </p:cNvPr>
          <p:cNvSpPr>
            <a:spLocks noGrp="1"/>
          </p:cNvSpPr>
          <p:nvPr>
            <p:ph idx="1"/>
          </p:nvPr>
        </p:nvSpPr>
        <p:spPr>
          <a:xfrm>
            <a:off x="5289229" y="864108"/>
            <a:ext cx="5910677" cy="5120640"/>
          </a:xfrm>
        </p:spPr>
        <p:txBody>
          <a:bodyPr>
            <a:normAutofit/>
          </a:bodyPr>
          <a:lstStyle/>
          <a:p>
            <a:r>
              <a:rPr lang="en-US"/>
              <a:t>The steps taken to solve a problem.</a:t>
            </a:r>
          </a:p>
          <a:p>
            <a:r>
              <a:rPr lang="en-US"/>
              <a:t>….that's basically it. </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243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0D65AC-2DE4-4AC0-BA81-2368E3502EA5}"/>
              </a:ext>
            </a:extLst>
          </p:cNvPr>
          <p:cNvSpPr>
            <a:spLocks noGrp="1"/>
          </p:cNvSpPr>
          <p:nvPr>
            <p:ph type="title"/>
          </p:nvPr>
        </p:nvSpPr>
        <p:spPr>
          <a:xfrm>
            <a:off x="494260" y="1683144"/>
            <a:ext cx="2774922" cy="3491712"/>
          </a:xfrm>
        </p:spPr>
        <p:txBody>
          <a:bodyPr>
            <a:normAutofit/>
          </a:bodyPr>
          <a:lstStyle/>
          <a:p>
            <a:r>
              <a:rPr lang="en-US"/>
              <a:t>Runtime </a:t>
            </a:r>
          </a:p>
        </p:txBody>
      </p:sp>
      <p:sp>
        <p:nvSpPr>
          <p:cNvPr id="3" name="Content Placeholder 2">
            <a:extLst>
              <a:ext uri="{FF2B5EF4-FFF2-40B4-BE49-F238E27FC236}">
                <a16:creationId xmlns:a16="http://schemas.microsoft.com/office/drawing/2014/main" id="{829F72E2-073F-41F1-ABC4-B267EAE3651B}"/>
              </a:ext>
            </a:extLst>
          </p:cNvPr>
          <p:cNvSpPr>
            <a:spLocks noGrp="1"/>
          </p:cNvSpPr>
          <p:nvPr>
            <p:ph idx="1"/>
          </p:nvPr>
        </p:nvSpPr>
        <p:spPr>
          <a:xfrm>
            <a:off x="4361606" y="1683143"/>
            <a:ext cx="6627377" cy="3491713"/>
          </a:xfrm>
        </p:spPr>
        <p:txBody>
          <a:bodyPr>
            <a:normAutofit/>
          </a:bodyPr>
          <a:lstStyle/>
          <a:p>
            <a:r>
              <a:rPr lang="en-US" sz="1700"/>
              <a:t>Runtime is the reletive time it takes a given program to run.</a:t>
            </a:r>
          </a:p>
          <a:p>
            <a:r>
              <a:rPr lang="en-US" sz="1700"/>
              <a:t>Because modern OS's do multiple things at a given time, using native time as the measure of effiency is not an effective metric (why?)</a:t>
            </a:r>
          </a:p>
          <a:p>
            <a:r>
              <a:rPr lang="en-US" sz="1700"/>
              <a:t>To get around this, Big-O notation is used to "calculate" the relitive time to completion of a program based on the data and operations used.</a:t>
            </a:r>
          </a:p>
          <a:p>
            <a:r>
              <a:rPr lang="en-US" sz="1700"/>
              <a:t>Big-O notation is usually written in the form </a:t>
            </a:r>
            <a:r>
              <a:rPr lang="en-US" sz="1700">
                <a:latin typeface="Consolas"/>
              </a:rPr>
              <a:t>O(N)</a:t>
            </a:r>
            <a:r>
              <a:rPr lang="en-US" sz="1700">
                <a:latin typeface="Corbel"/>
              </a:rPr>
              <a:t>where </a:t>
            </a:r>
            <a:r>
              <a:rPr lang="en-US" sz="1700">
                <a:latin typeface="Consolas"/>
              </a:rPr>
              <a:t>N </a:t>
            </a:r>
            <a:r>
              <a:rPr lang="en-US" sz="1700">
                <a:latin typeface="Corbel"/>
              </a:rPr>
              <a:t>represents the runtime degree.</a:t>
            </a:r>
          </a:p>
          <a:p>
            <a:r>
              <a:rPr lang="en-US" sz="1700">
                <a:latin typeface="Corbel"/>
              </a:rPr>
              <a:t>The details will not be covered in this class. However it is good to know the runtime categories to understand the need for code optimisation.</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9740455"/>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6B18CA8-EC3B-49BE-A84D-FD28F555005D}"/>
              </a:ext>
            </a:extLst>
          </p:cNvPr>
          <p:cNvPicPr>
            <a:picLocks noGrp="1" noChangeAspect="1"/>
          </p:cNvPicPr>
          <p:nvPr>
            <p:ph idx="1"/>
          </p:nvPr>
        </p:nvPicPr>
        <p:blipFill>
          <a:blip r:embed="rId3"/>
          <a:stretch>
            <a:fillRect/>
          </a:stretch>
        </p:blipFill>
        <p:spPr>
          <a:xfrm>
            <a:off x="1551212" y="771434"/>
            <a:ext cx="9089576" cy="5271953"/>
          </a:xfrm>
          <a:prstGeom prst="rect">
            <a:avLst/>
          </a:prstGeom>
        </p:spPr>
      </p:pic>
    </p:spTree>
    <p:extLst>
      <p:ext uri="{BB962C8B-B14F-4D97-AF65-F5344CB8AC3E}">
        <p14:creationId xmlns:p14="http://schemas.microsoft.com/office/powerpoint/2010/main" val="3276943602"/>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80883-8F04-4B7F-9508-CF86261E7C65}"/>
              </a:ext>
            </a:extLst>
          </p:cNvPr>
          <p:cNvSpPr>
            <a:spLocks noGrp="1"/>
          </p:cNvSpPr>
          <p:nvPr>
            <p:ph type="title"/>
          </p:nvPr>
        </p:nvSpPr>
        <p:spPr>
          <a:xfrm>
            <a:off x="8389648" y="1123837"/>
            <a:ext cx="2947482" cy="4601183"/>
          </a:xfrm>
        </p:spPr>
        <p:txBody>
          <a:bodyPr>
            <a:normAutofit/>
          </a:bodyPr>
          <a:lstStyle/>
          <a:p>
            <a:r>
              <a:rPr lang="en-US"/>
              <a:t>Types of algorithyms</a:t>
            </a:r>
          </a:p>
        </p:txBody>
      </p:sp>
      <p:sp>
        <p:nvSpPr>
          <p:cNvPr id="39" name="Rectangle 38">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able 6">
            <a:extLst>
              <a:ext uri="{FF2B5EF4-FFF2-40B4-BE49-F238E27FC236}">
                <a16:creationId xmlns:a16="http://schemas.microsoft.com/office/drawing/2014/main" id="{1F2E0418-9927-41C5-98D8-B8CE2D5B6BDA}"/>
              </a:ext>
            </a:extLst>
          </p:cNvPr>
          <p:cNvGraphicFramePr>
            <a:graphicFrameLocks noGrp="1"/>
          </p:cNvGraphicFramePr>
          <p:nvPr>
            <p:ph idx="1"/>
            <p:extLst>
              <p:ext uri="{D42A27DB-BD31-4B8C-83A1-F6EECF244321}">
                <p14:modId xmlns:p14="http://schemas.microsoft.com/office/powerpoint/2010/main" val="372410993"/>
              </p:ext>
            </p:extLst>
          </p:nvPr>
        </p:nvGraphicFramePr>
        <p:xfrm>
          <a:off x="800027" y="1425575"/>
          <a:ext cx="6413647" cy="4252891"/>
        </p:xfrm>
        <a:graphic>
          <a:graphicData uri="http://schemas.openxmlformats.org/drawingml/2006/table">
            <a:tbl>
              <a:tblPr firstRow="1" bandRow="1">
                <a:noFill/>
                <a:tableStyleId>{073A0DAA-6AF3-43AB-8588-CEC1D06C72B9}</a:tableStyleId>
              </a:tblPr>
              <a:tblGrid>
                <a:gridCol w="2976635">
                  <a:extLst>
                    <a:ext uri="{9D8B030D-6E8A-4147-A177-3AD203B41FA5}">
                      <a16:colId xmlns:a16="http://schemas.microsoft.com/office/drawing/2014/main" val="1968798800"/>
                    </a:ext>
                  </a:extLst>
                </a:gridCol>
                <a:gridCol w="3437012">
                  <a:extLst>
                    <a:ext uri="{9D8B030D-6E8A-4147-A177-3AD203B41FA5}">
                      <a16:colId xmlns:a16="http://schemas.microsoft.com/office/drawing/2014/main" val="1954926848"/>
                    </a:ext>
                  </a:extLst>
                </a:gridCol>
              </a:tblGrid>
              <a:tr h="420361">
                <a:tc>
                  <a:txBody>
                    <a:bodyPr/>
                    <a:lstStyle/>
                    <a:p>
                      <a:r>
                        <a:rPr lang="en-US" sz="1200" b="0" cap="all" spc="150">
                          <a:solidFill>
                            <a:schemeClr val="lt1"/>
                          </a:solidFill>
                        </a:rPr>
                        <a:t>Types</a:t>
                      </a:r>
                    </a:p>
                  </a:txBody>
                  <a:tcPr marL="103935" marR="103935" marT="103935" marB="103935">
                    <a:lnL w="12700" cmpd="sng">
                      <a:noFill/>
                    </a:lnL>
                    <a:lnR w="12700" cmpd="sng">
                      <a:noFill/>
                    </a:lnR>
                    <a:lnT w="12700" cmpd="sng">
                      <a:noFill/>
                    </a:lnT>
                    <a:lnB w="38100" cmpd="sng">
                      <a:noFill/>
                    </a:lnB>
                    <a:solidFill>
                      <a:srgbClr val="505356"/>
                    </a:solidFill>
                  </a:tcPr>
                </a:tc>
                <a:tc>
                  <a:txBody>
                    <a:bodyPr/>
                    <a:lstStyle/>
                    <a:p>
                      <a:r>
                        <a:rPr lang="en-US" sz="1200" b="0" cap="all" spc="150">
                          <a:solidFill>
                            <a:schemeClr val="lt1"/>
                          </a:solidFill>
                        </a:rPr>
                        <a:t>Description</a:t>
                      </a:r>
                    </a:p>
                  </a:txBody>
                  <a:tcPr marL="103935" marR="103935" marT="103935" marB="103935">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802300837"/>
                  </a:ext>
                </a:extLst>
              </a:tr>
              <a:tr h="385716">
                <a:tc>
                  <a:txBody>
                    <a:bodyPr/>
                    <a:lstStyle/>
                    <a:p>
                      <a:pPr marL="0" marR="0" lvl="0" indent="0" algn="l">
                        <a:lnSpc>
                          <a:spcPct val="90000"/>
                        </a:lnSpc>
                        <a:spcBef>
                          <a:spcPts val="1200"/>
                        </a:spcBef>
                        <a:spcAft>
                          <a:spcPts val="0"/>
                        </a:spcAft>
                        <a:buNone/>
                      </a:pPr>
                      <a:r>
                        <a:rPr lang="en-US" sz="1200" b="1" u="none" strike="noStrike" cap="none" spc="0" noProof="0">
                          <a:solidFill>
                            <a:schemeClr val="tx1"/>
                          </a:solidFill>
                        </a:rPr>
                        <a:t>Brute force</a:t>
                      </a:r>
                    </a:p>
                  </a:txBody>
                  <a:tcPr marL="103935" marR="103935" marT="103935" marB="103935">
                    <a:lnL w="12700" cmpd="sng">
                      <a:noFill/>
                      <a:prstDash val="solid"/>
                    </a:lnL>
                    <a:lnR w="12700" cmpd="sng">
                      <a:noFill/>
                      <a:prstDash val="solid"/>
                    </a:lnR>
                    <a:lnT w="38100" cmpd="sng">
                      <a:noFill/>
                    </a:lnT>
                    <a:lnB w="12700" cmpd="sng">
                      <a:noFill/>
                      <a:prstDash val="solid"/>
                    </a:lnB>
                    <a:noFill/>
                  </a:tcPr>
                </a:tc>
                <a:tc>
                  <a:txBody>
                    <a:bodyPr/>
                    <a:lstStyle/>
                    <a:p>
                      <a:pPr lvl="0">
                        <a:buNone/>
                      </a:pPr>
                      <a:r>
                        <a:rPr lang="en-US" sz="1200" u="none" strike="noStrike" cap="none" spc="0" noProof="0">
                          <a:solidFill>
                            <a:schemeClr val="tx1"/>
                          </a:solidFill>
                        </a:rPr>
                        <a:t>usually your first (and only) solution</a:t>
                      </a:r>
                      <a:endParaRPr lang="en-US" sz="1200" cap="none" spc="0">
                        <a:solidFill>
                          <a:schemeClr val="tx1"/>
                        </a:solidFill>
                      </a:endParaRPr>
                    </a:p>
                  </a:txBody>
                  <a:tcPr marL="103935" marR="103935" marT="103935" marB="10393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220483375"/>
                  </a:ext>
                </a:extLst>
              </a:tr>
              <a:tr h="535844">
                <a:tc>
                  <a:txBody>
                    <a:bodyPr/>
                    <a:lstStyle/>
                    <a:p>
                      <a:pPr lvl="0" algn="l">
                        <a:lnSpc>
                          <a:spcPct val="100000"/>
                        </a:lnSpc>
                        <a:spcBef>
                          <a:spcPts val="0"/>
                        </a:spcBef>
                        <a:spcAft>
                          <a:spcPts val="0"/>
                        </a:spcAft>
                        <a:buNone/>
                      </a:pPr>
                      <a:r>
                        <a:rPr lang="en-US" sz="1200" b="1" u="none" strike="noStrike" cap="none" spc="0" noProof="0">
                          <a:solidFill>
                            <a:schemeClr val="tx1"/>
                          </a:solidFill>
                        </a:rPr>
                        <a:t>Divide and conquer</a:t>
                      </a:r>
                    </a:p>
                    <a:p>
                      <a:pPr lvl="0">
                        <a:buNone/>
                      </a:pP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lvl="0">
                        <a:buNone/>
                      </a:pPr>
                      <a:r>
                        <a:rPr lang="en-US" sz="1200" u="none" strike="noStrike" cap="none" spc="0" noProof="0">
                          <a:solidFill>
                            <a:schemeClr val="tx1"/>
                          </a:solidFill>
                        </a:rPr>
                        <a:t>break the problem into bits, solve those bits, add up the solutions.</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3271968"/>
                  </a:ext>
                </a:extLst>
              </a:tr>
              <a:tr h="535844">
                <a:tc>
                  <a:txBody>
                    <a:bodyPr/>
                    <a:lstStyle/>
                    <a:p>
                      <a:pPr lvl="0">
                        <a:buNone/>
                      </a:pPr>
                      <a:r>
                        <a:rPr lang="en-US" sz="1200" b="1" u="none" strike="noStrike" cap="none" spc="0" noProof="0">
                          <a:solidFill>
                            <a:schemeClr val="tx1"/>
                          </a:solidFill>
                        </a:rPr>
                        <a:t>Greedy Method</a:t>
                      </a: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u="none" strike="noStrike" cap="none" spc="0" noProof="0">
                          <a:solidFill>
                            <a:schemeClr val="tx1"/>
                          </a:solidFill>
                        </a:rPr>
                        <a:t>start with the biggest or best available solution and go from there</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29882819"/>
                  </a:ext>
                </a:extLst>
              </a:tr>
              <a:tr h="535844">
                <a:tc>
                  <a:txBody>
                    <a:bodyPr/>
                    <a:lstStyle/>
                    <a:p>
                      <a:pPr lvl="0" algn="l">
                        <a:lnSpc>
                          <a:spcPct val="100000"/>
                        </a:lnSpc>
                        <a:spcBef>
                          <a:spcPts val="0"/>
                        </a:spcBef>
                        <a:spcAft>
                          <a:spcPts val="0"/>
                        </a:spcAft>
                        <a:buNone/>
                      </a:pPr>
                      <a:r>
                        <a:rPr lang="en-US" sz="1200" b="1" u="none" strike="noStrike" cap="none" spc="0" noProof="0">
                          <a:solidFill>
                            <a:schemeClr val="tx1"/>
                          </a:solidFill>
                        </a:rPr>
                        <a:t>Dynamic Programming</a:t>
                      </a:r>
                    </a:p>
                    <a:p>
                      <a:pPr lvl="0">
                        <a:buNone/>
                      </a:pP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lvl="0">
                        <a:buNone/>
                      </a:pPr>
                      <a:r>
                        <a:rPr lang="en-US" sz="1200" u="none" strike="noStrike" cap="none" spc="0" noProof="0">
                          <a:solidFill>
                            <a:schemeClr val="tx1"/>
                          </a:solidFill>
                        </a:rPr>
                        <a:t>remembereing your previous solutions </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905498852"/>
                  </a:ext>
                </a:extLst>
              </a:tr>
              <a:tr h="535844">
                <a:tc>
                  <a:txBody>
                    <a:bodyPr/>
                    <a:lstStyle/>
                    <a:p>
                      <a:pPr lvl="0" algn="l">
                        <a:lnSpc>
                          <a:spcPct val="100000"/>
                        </a:lnSpc>
                        <a:spcBef>
                          <a:spcPts val="0"/>
                        </a:spcBef>
                        <a:spcAft>
                          <a:spcPts val="0"/>
                        </a:spcAft>
                        <a:buNone/>
                      </a:pPr>
                      <a:r>
                        <a:rPr lang="en-US" sz="1200" b="1" u="none" strike="noStrike" cap="none" spc="0" noProof="0">
                          <a:solidFill>
                            <a:schemeClr val="tx1"/>
                          </a:solidFill>
                        </a:rPr>
                        <a:t>Backtracking</a:t>
                      </a:r>
                    </a:p>
                    <a:p>
                      <a:pPr lvl="0">
                        <a:buNone/>
                      </a:pP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u="none" strike="noStrike" cap="none" spc="0" noProof="0">
                          <a:solidFill>
                            <a:schemeClr val="tx1"/>
                          </a:solidFill>
                        </a:rPr>
                        <a:t>start with the answer and try to reach the question</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67543629"/>
                  </a:ext>
                </a:extLst>
              </a:tr>
              <a:tr h="535844">
                <a:tc>
                  <a:txBody>
                    <a:bodyPr/>
                    <a:lstStyle/>
                    <a:p>
                      <a:pPr lvl="0" algn="l">
                        <a:lnSpc>
                          <a:spcPct val="100000"/>
                        </a:lnSpc>
                        <a:spcBef>
                          <a:spcPts val="0"/>
                        </a:spcBef>
                        <a:spcAft>
                          <a:spcPts val="0"/>
                        </a:spcAft>
                        <a:buNone/>
                      </a:pPr>
                      <a:r>
                        <a:rPr lang="en-US" sz="1200" b="1" u="none" strike="noStrike" cap="none" spc="0" noProof="0">
                          <a:solidFill>
                            <a:schemeClr val="tx1"/>
                          </a:solidFill>
                        </a:rPr>
                        <a:t>Branch &amp; Bound</a:t>
                      </a:r>
                    </a:p>
                    <a:p>
                      <a:pPr lvl="0">
                        <a:buNone/>
                      </a:pP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lvl="0">
                        <a:buNone/>
                      </a:pPr>
                      <a:r>
                        <a:rPr lang="en-US" sz="1200" u="none" strike="noStrike" cap="none" spc="0" noProof="0">
                          <a:solidFill>
                            <a:schemeClr val="tx1"/>
                          </a:solidFill>
                        </a:rPr>
                        <a:t> like greedy but with more foresight</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29148887"/>
                  </a:ext>
                </a:extLst>
              </a:tr>
              <a:tr h="535844">
                <a:tc>
                  <a:txBody>
                    <a:bodyPr/>
                    <a:lstStyle/>
                    <a:p>
                      <a:pPr lvl="0" algn="l">
                        <a:lnSpc>
                          <a:spcPct val="100000"/>
                        </a:lnSpc>
                        <a:spcBef>
                          <a:spcPts val="0"/>
                        </a:spcBef>
                        <a:spcAft>
                          <a:spcPts val="0"/>
                        </a:spcAft>
                        <a:buNone/>
                      </a:pPr>
                      <a:r>
                        <a:rPr lang="en-US" sz="1200" b="1" u="none" strike="noStrike" cap="none" spc="0" noProof="0">
                          <a:solidFill>
                            <a:schemeClr val="tx1"/>
                          </a:solidFill>
                        </a:rPr>
                        <a:t>Linear Programming</a:t>
                      </a:r>
                    </a:p>
                    <a:p>
                      <a:pPr lvl="0">
                        <a:buNone/>
                      </a:pPr>
                      <a:endParaRPr lang="en-US" sz="1200" b="1"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u="none" strike="noStrike" cap="none" spc="0" noProof="0">
                          <a:solidFill>
                            <a:schemeClr val="tx1"/>
                          </a:solidFill>
                        </a:rPr>
                        <a:t>finding the best solutions by reducing the</a:t>
                      </a:r>
                      <a:endParaRPr lang="en-US" sz="1200" cap="none" spc="0">
                        <a:solidFill>
                          <a:schemeClr val="tx1"/>
                        </a:solidFill>
                      </a:endParaRPr>
                    </a:p>
                  </a:txBody>
                  <a:tcPr marL="103935" marR="103935" marT="103935" marB="10393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01761102"/>
                  </a:ext>
                </a:extLst>
              </a:tr>
            </a:tbl>
          </a:graphicData>
        </a:graphic>
      </p:graphicFrame>
    </p:spTree>
    <p:extLst>
      <p:ext uri="{BB962C8B-B14F-4D97-AF65-F5344CB8AC3E}">
        <p14:creationId xmlns:p14="http://schemas.microsoft.com/office/powerpoint/2010/main" val="2895807095"/>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7817-12A4-48C7-B586-D2DC3FF066E0}"/>
              </a:ext>
            </a:extLst>
          </p:cNvPr>
          <p:cNvSpPr>
            <a:spLocks noGrp="1"/>
          </p:cNvSpPr>
          <p:nvPr>
            <p:ph type="title"/>
          </p:nvPr>
        </p:nvSpPr>
        <p:spPr/>
        <p:txBody>
          <a:bodyPr/>
          <a:lstStyle/>
          <a:p>
            <a:r>
              <a:rPr lang="en-US"/>
              <a:t>Why it's important</a:t>
            </a:r>
          </a:p>
        </p:txBody>
      </p:sp>
      <p:sp>
        <p:nvSpPr>
          <p:cNvPr id="3" name="Content Placeholder 2">
            <a:extLst>
              <a:ext uri="{FF2B5EF4-FFF2-40B4-BE49-F238E27FC236}">
                <a16:creationId xmlns:a16="http://schemas.microsoft.com/office/drawing/2014/main" id="{6B719D9D-E6C7-4B9C-B07A-E1835A01193D}"/>
              </a:ext>
            </a:extLst>
          </p:cNvPr>
          <p:cNvSpPr>
            <a:spLocks noGrp="1"/>
          </p:cNvSpPr>
          <p:nvPr>
            <p:ph idx="1"/>
          </p:nvPr>
        </p:nvSpPr>
        <p:spPr/>
        <p:txBody>
          <a:bodyPr/>
          <a:lstStyle/>
          <a:p>
            <a:r>
              <a:rPr lang="en-US"/>
              <a:t>Good design speeds up development.</a:t>
            </a:r>
          </a:p>
          <a:p>
            <a:r>
              <a:rPr lang="en-US"/>
              <a:t>Makes the most of resources.</a:t>
            </a:r>
          </a:p>
          <a:p>
            <a:r>
              <a:rPr lang="en-US"/>
              <a:t>Redifing a problem as a diffent category can sometimes simplify it significantly.</a:t>
            </a:r>
          </a:p>
          <a:p>
            <a:r>
              <a:rPr lang="en-US"/>
              <a:t>Algorythim design is a sience with an art to it. Organised code is easier to read.</a:t>
            </a:r>
          </a:p>
          <a:p>
            <a:endParaRPr lang="en-US"/>
          </a:p>
        </p:txBody>
      </p:sp>
    </p:spTree>
    <p:extLst>
      <p:ext uri="{BB962C8B-B14F-4D97-AF65-F5344CB8AC3E}">
        <p14:creationId xmlns:p14="http://schemas.microsoft.com/office/powerpoint/2010/main" val="362281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982D76-013B-4926-A9C7-D2A712AAFEA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Errors: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8BAFAD-4AC3-4147-A1FE-530A4E9105BD}"/>
              </a:ext>
            </a:extLst>
          </p:cNvPr>
          <p:cNvSpPr>
            <a:spLocks noGrp="1"/>
          </p:cNvSpPr>
          <p:nvPr>
            <p:ph idx="1"/>
          </p:nvPr>
        </p:nvSpPr>
        <p:spPr>
          <a:xfrm>
            <a:off x="5289229" y="864108"/>
            <a:ext cx="5910677" cy="5120640"/>
          </a:xfrm>
        </p:spPr>
        <p:txBody>
          <a:bodyPr>
            <a:normAutofit/>
          </a:bodyPr>
          <a:lstStyle/>
          <a:p>
            <a:r>
              <a:rPr lang="en-US"/>
              <a:t>Errors are your friend!</a:t>
            </a:r>
          </a:p>
          <a:p>
            <a:r>
              <a:rPr lang="en-US"/>
              <a:t>Always read the error report.</a:t>
            </a:r>
          </a:p>
          <a:p>
            <a:r>
              <a:rPr lang="en-US"/>
              <a:t>If you don't know what it is, Google it!</a:t>
            </a:r>
          </a:p>
          <a:p>
            <a:r>
              <a:rPr lang="en-US"/>
              <a:t>If you're not getting errors, be afraid.</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2251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Shape 28">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CF855C-FC5D-4501-B6D1-EB8BFFB7B2B4}"/>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1"/>
                </a:solidFill>
              </a:rPr>
              <a:t>Milestone!</a:t>
            </a:r>
          </a:p>
        </p:txBody>
      </p:sp>
      <p:sp>
        <p:nvSpPr>
          <p:cNvPr id="3" name="Content Placeholder 2">
            <a:extLst>
              <a:ext uri="{FF2B5EF4-FFF2-40B4-BE49-F238E27FC236}">
                <a16:creationId xmlns:a16="http://schemas.microsoft.com/office/drawing/2014/main" id="{3DA6FC92-BE25-4AA6-B67E-9A4567D355A6}"/>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err="1">
                <a:solidFill>
                  <a:schemeClr val="tx2"/>
                </a:solidFill>
              </a:rPr>
              <a:t>Hackerrank</a:t>
            </a:r>
          </a:p>
        </p:txBody>
      </p:sp>
    </p:spTree>
    <p:extLst>
      <p:ext uri="{BB962C8B-B14F-4D97-AF65-F5344CB8AC3E}">
        <p14:creationId xmlns:p14="http://schemas.microsoft.com/office/powerpoint/2010/main" val="730830831"/>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DD81-92F6-414C-8944-8CB88F13D8D5}"/>
              </a:ext>
            </a:extLst>
          </p:cNvPr>
          <p:cNvSpPr>
            <a:spLocks noGrp="1"/>
          </p:cNvSpPr>
          <p:nvPr>
            <p:ph type="title"/>
          </p:nvPr>
        </p:nvSpPr>
        <p:spPr/>
        <p:txBody>
          <a:bodyPr/>
          <a:lstStyle/>
          <a:p>
            <a:r>
              <a:rPr lang="en-US"/>
              <a:t>Challenge </a:t>
            </a:r>
          </a:p>
        </p:txBody>
      </p:sp>
      <p:sp>
        <p:nvSpPr>
          <p:cNvPr id="3" name="Content Placeholder 2">
            <a:extLst>
              <a:ext uri="{FF2B5EF4-FFF2-40B4-BE49-F238E27FC236}">
                <a16:creationId xmlns:a16="http://schemas.microsoft.com/office/drawing/2014/main" id="{79AE0777-AEB0-4FF3-A1AF-704C4B0840E9}"/>
              </a:ext>
            </a:extLst>
          </p:cNvPr>
          <p:cNvSpPr>
            <a:spLocks noGrp="1"/>
          </p:cNvSpPr>
          <p:nvPr>
            <p:ph idx="1"/>
          </p:nvPr>
        </p:nvSpPr>
        <p:spPr/>
        <p:txBody>
          <a:bodyPr/>
          <a:lstStyle/>
          <a:p>
            <a:r>
              <a:rPr lang="en-US"/>
              <a:t>You're a developer getting ready for a job interview</a:t>
            </a:r>
          </a:p>
          <a:p>
            <a:r>
              <a:rPr lang="en-US"/>
              <a:t>One of the best ways to do this is to practice your programming skills and knowledge</a:t>
            </a:r>
          </a:p>
          <a:p>
            <a:r>
              <a:rPr lang="en-US"/>
              <a:t>A good site to help you do this is hackerrank.com</a:t>
            </a:r>
          </a:p>
          <a:p>
            <a:r>
              <a:rPr lang="en-US"/>
              <a:t>Create an account on </a:t>
            </a:r>
            <a:r>
              <a:rPr lang="en-US" err="1"/>
              <a:t>hakckerrank</a:t>
            </a:r>
            <a:r>
              <a:rPr lang="en-US"/>
              <a:t> and complete your first exercise</a:t>
            </a:r>
          </a:p>
          <a:p>
            <a:r>
              <a:rPr lang="en-US"/>
              <a:t>Find the python proficiency exercises and do the first few </a:t>
            </a:r>
          </a:p>
          <a:p>
            <a:r>
              <a:rPr lang="en-US"/>
              <a:t>Try to get to python silver start and attempt other </a:t>
            </a:r>
            <a:r>
              <a:rPr lang="en-US" err="1"/>
              <a:t>other</a:t>
            </a:r>
            <a:r>
              <a:rPr lang="en-US"/>
              <a:t> challenges like the problem solving exercises.</a:t>
            </a:r>
          </a:p>
        </p:txBody>
      </p:sp>
    </p:spTree>
    <p:extLst>
      <p:ext uri="{BB962C8B-B14F-4D97-AF65-F5344CB8AC3E}">
        <p14:creationId xmlns:p14="http://schemas.microsoft.com/office/powerpoint/2010/main" val="53300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a:t>Because python: I/O</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a:t>Python simplifies a lot of traditionally tedious operations. One of those operations is I/O (input and output).</a:t>
            </a:r>
          </a:p>
          <a:p>
            <a:r>
              <a:rPr lang="en-US" sz="1700"/>
              <a:t>It has 3 main functions for this:</a:t>
            </a:r>
          </a:p>
          <a:p>
            <a:pPr lvl="1"/>
            <a:r>
              <a:rPr lang="en-US" sz="1500">
                <a:latin typeface="Consolas"/>
              </a:rPr>
              <a:t>input() -&gt; Used to take data from the keyboard</a:t>
            </a:r>
          </a:p>
          <a:p>
            <a:pPr lvl="1"/>
            <a:r>
              <a:rPr lang="en-US" sz="1500">
                <a:latin typeface="Consolas"/>
              </a:rPr>
              <a:t>print() -&gt; Used to output data to terminal</a:t>
            </a:r>
          </a:p>
          <a:p>
            <a:pPr lvl="1"/>
            <a:r>
              <a:rPr lang="en-US" sz="1500">
                <a:latin typeface="Consolas"/>
              </a:rPr>
              <a:t>open() -&gt; Used to read and write data to a file</a:t>
            </a:r>
          </a:p>
          <a:p>
            <a:r>
              <a:rPr lang="en-US" sz="1700"/>
              <a:t>You've seen </a:t>
            </a:r>
            <a:r>
              <a:rPr lang="en-US" sz="1700">
                <a:latin typeface="Consolas"/>
              </a:rPr>
              <a:t>input() </a:t>
            </a:r>
            <a:r>
              <a:rPr lang="en-US" sz="1700"/>
              <a:t>and </a:t>
            </a:r>
            <a:r>
              <a:rPr lang="en-US" sz="1700">
                <a:latin typeface="Consolas"/>
              </a:rPr>
              <a:t>print() </a:t>
            </a:r>
            <a:r>
              <a:rPr lang="en-US" sz="1700"/>
              <a:t>in use. Practice using them more to get experience and google them to learn more about them. </a:t>
            </a:r>
          </a:p>
          <a:p>
            <a:r>
              <a:rPr lang="en-US" sz="1700">
                <a:solidFill>
                  <a:srgbClr val="FFFFFF"/>
                </a:solidFill>
                <a:latin typeface="Consolas"/>
              </a:rPr>
              <a:t>open()</a:t>
            </a:r>
            <a:r>
              <a:rPr lang="en-US" sz="1700">
                <a:latin typeface="Consolas"/>
              </a:rPr>
              <a:t> </a:t>
            </a:r>
            <a:r>
              <a:rPr lang="en-US" sz="1700"/>
              <a:t>is a more advanced function. Google it to learn more about it.</a:t>
            </a:r>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793374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a:t>Because python: String formatting</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dirty="0"/>
              <a:t>Strings are an important data type in many languages and thus are manipulated frequently.</a:t>
            </a:r>
          </a:p>
          <a:p>
            <a:r>
              <a:rPr lang="en-US" sz="1700" dirty="0"/>
              <a:t>Python simplifies this manipulation of strings in several ways, the most notable of ways is the </a:t>
            </a:r>
            <a:r>
              <a:rPr lang="en-US" sz="1700" dirty="0">
                <a:latin typeface="Consolas"/>
              </a:rPr>
              <a:t>.format() </a:t>
            </a:r>
            <a:r>
              <a:rPr lang="en-US" sz="1700" dirty="0"/>
              <a:t>function.</a:t>
            </a:r>
          </a:p>
          <a:p>
            <a:r>
              <a:rPr lang="en-US" sz="1700" dirty="0"/>
              <a:t>This allows the user to input some data into a string wherever a</a:t>
            </a:r>
            <a:r>
              <a:rPr lang="en-US" sz="1700" dirty="0">
                <a:latin typeface="Consolas"/>
              </a:rPr>
              <a:t> '{}'</a:t>
            </a:r>
            <a:r>
              <a:rPr lang="en-US" sz="1700" dirty="0"/>
              <a:t> is present in the string.</a:t>
            </a:r>
          </a:p>
          <a:p>
            <a:r>
              <a:rPr lang="en-US" sz="1700" dirty="0"/>
              <a:t>for example: </a:t>
            </a:r>
            <a:r>
              <a:rPr lang="en-US" sz="1700" dirty="0">
                <a:latin typeface="Consolas"/>
              </a:rPr>
              <a:t>"hello {}!".format("world") </a:t>
            </a:r>
            <a:r>
              <a:rPr lang="en-US" sz="1700" dirty="0"/>
              <a:t>will result in the string </a:t>
            </a:r>
            <a:r>
              <a:rPr lang="en-US" sz="1700" dirty="0">
                <a:latin typeface="Consolas"/>
              </a:rPr>
              <a:t>"hello world!"</a:t>
            </a:r>
            <a:r>
              <a:rPr lang="en-US" sz="1700" dirty="0"/>
              <a:t> </a:t>
            </a:r>
          </a:p>
          <a:p>
            <a:r>
              <a:rPr lang="en-US" sz="1700" dirty="0"/>
              <a:t>This becomes extremely useful when dealing with multiple data points you need to be in a string. </a:t>
            </a:r>
          </a:p>
          <a:p>
            <a:r>
              <a:rPr lang="en-US" sz="1700" dirty="0"/>
              <a:t>Play with it to see how it works.</a:t>
            </a:r>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310196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09F612-1B21-458E-BB23-62C6BE6C4BAE}"/>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7"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BA5EC1E-8156-4BD7-9FD6-ED9C5F3FD142}"/>
              </a:ext>
            </a:extLst>
          </p:cNvPr>
          <p:cNvSpPr>
            <a:spLocks noGrp="1"/>
          </p:cNvSpPr>
          <p:nvPr>
            <p:ph idx="1"/>
          </p:nvPr>
        </p:nvSpPr>
        <p:spPr>
          <a:xfrm>
            <a:off x="1277481" y="2523901"/>
            <a:ext cx="9733942" cy="3566002"/>
          </a:xfrm>
        </p:spPr>
        <p:txBody>
          <a:bodyPr>
            <a:normAutofit fontScale="92500" lnSpcReduction="20000"/>
          </a:bodyPr>
          <a:lstStyle/>
          <a:p>
            <a:r>
              <a:rPr lang="en-US">
                <a:solidFill>
                  <a:schemeClr val="tx1"/>
                </a:solidFill>
                <a:ea typeface="+mn-lt"/>
                <a:cs typeface="+mn-lt"/>
              </a:rPr>
              <a:t>execute `print("</a:t>
            </a:r>
            <a:r>
              <a:rPr lang="en-US">
                <a:solidFill>
                  <a:schemeClr val="tx1"/>
                </a:solidFill>
                <a:latin typeface="Consolas"/>
                <a:ea typeface="+mn-lt"/>
                <a:cs typeface="+mn-lt"/>
              </a:rPr>
              <a:t>hello world!"</a:t>
            </a:r>
            <a:r>
              <a:rPr lang="en-US">
                <a:solidFill>
                  <a:schemeClr val="tx1"/>
                </a:solidFill>
                <a:ea typeface="+mn-lt"/>
                <a:cs typeface="+mn-lt"/>
              </a:rPr>
              <a:t>)` in console</a:t>
            </a:r>
          </a:p>
          <a:p>
            <a:r>
              <a:rPr lang="en-US">
                <a:solidFill>
                  <a:schemeClr val="tx1"/>
                </a:solidFill>
                <a:ea typeface="+mn-lt"/>
                <a:cs typeface="+mn-lt"/>
              </a:rPr>
              <a:t>execute `print("</a:t>
            </a:r>
            <a:r>
              <a:rPr lang="en-US">
                <a:solidFill>
                  <a:schemeClr val="tx1"/>
                </a:solidFill>
                <a:latin typeface="Consolas"/>
                <a:ea typeface="+mn-lt"/>
                <a:cs typeface="+mn-lt"/>
              </a:rPr>
              <a:t>hello world!"</a:t>
            </a:r>
            <a:r>
              <a:rPr lang="en-US">
                <a:solidFill>
                  <a:schemeClr val="tx1"/>
                </a:solidFill>
                <a:ea typeface="+mn-lt"/>
                <a:cs typeface="+mn-lt"/>
              </a:rPr>
              <a:t>)` in file</a:t>
            </a:r>
          </a:p>
          <a:p>
            <a:r>
              <a:rPr lang="en-US">
                <a:solidFill>
                  <a:schemeClr val="tx1"/>
                </a:solidFill>
                <a:ea typeface="+mn-lt"/>
                <a:cs typeface="+mn-lt"/>
              </a:rPr>
              <a:t>repeat the previous exercises with `#`’s before the statement (i.e. </a:t>
            </a:r>
          </a:p>
          <a:p>
            <a:pPr marL="0" indent="0">
              <a:buNone/>
            </a:pPr>
            <a:r>
              <a:rPr lang="en-US">
                <a:solidFill>
                  <a:schemeClr val="tx1"/>
                </a:solidFill>
                <a:ea typeface="+mn-lt"/>
                <a:cs typeface="+mn-lt"/>
              </a:rPr>
              <a:t>`</a:t>
            </a:r>
            <a:r>
              <a:rPr lang="en-US">
                <a:solidFill>
                  <a:schemeClr val="tx1"/>
                </a:solidFill>
                <a:latin typeface="Consolas"/>
              </a:rPr>
              <a:t># print("hello world!")</a:t>
            </a:r>
            <a:r>
              <a:rPr lang="en-US">
                <a:solidFill>
                  <a:schemeClr val="tx1"/>
                </a:solidFill>
                <a:ea typeface="+mn-lt"/>
                <a:cs typeface="+mn-lt"/>
              </a:rPr>
              <a:t>`)</a:t>
            </a:r>
            <a:endParaRPr lang="en-US">
              <a:solidFill>
                <a:schemeClr val="tx1"/>
              </a:solidFill>
            </a:endParaRPr>
          </a:p>
          <a:p>
            <a:pPr lvl="1"/>
            <a:r>
              <a:rPr lang="en-US" sz="2000">
                <a:solidFill>
                  <a:schemeClr val="tx1"/>
                </a:solidFill>
                <a:ea typeface="+mn-lt"/>
                <a:cs typeface="+mn-lt"/>
              </a:rPr>
              <a:t>what do you notice about the result?</a:t>
            </a:r>
          </a:p>
          <a:p>
            <a:pPr lvl="1"/>
            <a:r>
              <a:rPr lang="en-US" sz="2000">
                <a:solidFill>
                  <a:schemeClr val="tx1"/>
                </a:solidFill>
                <a:ea typeface="+mn-lt"/>
                <a:cs typeface="+mn-lt"/>
              </a:rPr>
              <a:t>what do you think the `#` symbol has done to the code?</a:t>
            </a:r>
          </a:p>
          <a:p>
            <a:pPr lvl="1"/>
            <a:r>
              <a:rPr lang="en-US" sz="2000">
                <a:solidFill>
                  <a:schemeClr val="tx1"/>
                </a:solidFill>
                <a:ea typeface="+mn-lt"/>
                <a:cs typeface="+mn-lt"/>
              </a:rPr>
              <a:t>repeat this with the long comment syntax. </a:t>
            </a:r>
          </a:p>
          <a:p>
            <a:pPr lvl="1"/>
            <a:r>
              <a:rPr lang="en-US" sz="2000">
                <a:solidFill>
                  <a:schemeClr val="tx1"/>
                </a:solidFill>
                <a:ea typeface="+mn-lt"/>
                <a:cs typeface="+mn-lt"/>
              </a:rPr>
              <a:t>use the long comment syntax above this exercise (and every other exercise) to explain what the following lines of code are expected to do.</a:t>
            </a:r>
          </a:p>
          <a:p>
            <a:r>
              <a:rPr lang="en-US">
                <a:solidFill>
                  <a:schemeClr val="tx1"/>
                </a:solidFill>
              </a:rPr>
              <a:t>Bonus!</a:t>
            </a:r>
          </a:p>
          <a:p>
            <a:pPr lvl="1"/>
            <a:r>
              <a:rPr lang="en-US">
                <a:solidFill>
                  <a:schemeClr val="tx1"/>
                </a:solidFill>
              </a:rPr>
              <a:t>Try and print at least 5 new lines of text to console. </a:t>
            </a:r>
          </a:p>
        </p:txBody>
      </p:sp>
    </p:spTree>
    <p:extLst>
      <p:ext uri="{BB962C8B-B14F-4D97-AF65-F5344CB8AC3E}">
        <p14:creationId xmlns:p14="http://schemas.microsoft.com/office/powerpoint/2010/main" val="1688053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09F612-1B21-458E-BB23-62C6BE6C4BAE}"/>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7"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BA5EC1E-8156-4BD7-9FD6-ED9C5F3FD142}"/>
              </a:ext>
            </a:extLst>
          </p:cNvPr>
          <p:cNvSpPr>
            <a:spLocks noGrp="1"/>
          </p:cNvSpPr>
          <p:nvPr>
            <p:ph idx="1"/>
          </p:nvPr>
        </p:nvSpPr>
        <p:spPr>
          <a:xfrm>
            <a:off x="1277481" y="2523901"/>
            <a:ext cx="9733942" cy="3566002"/>
          </a:xfrm>
        </p:spPr>
        <p:txBody>
          <a:bodyPr>
            <a:normAutofit/>
          </a:bodyPr>
          <a:lstStyle/>
          <a:p>
            <a:r>
              <a:rPr lang="en-US">
                <a:solidFill>
                  <a:schemeClr val="tx1"/>
                </a:solidFill>
                <a:ea typeface="+mn-lt"/>
                <a:cs typeface="+mn-lt"/>
              </a:rPr>
              <a:t>execute `print(input("Type in a message: "))` in file</a:t>
            </a:r>
          </a:p>
          <a:p>
            <a:pPr lvl="1"/>
            <a:r>
              <a:rPr lang="en-US">
                <a:solidFill>
                  <a:schemeClr val="tx1"/>
                </a:solidFill>
                <a:ea typeface="+mn-lt"/>
                <a:cs typeface="+mn-lt"/>
              </a:rPr>
              <a:t>What do you notice happening when you run it?</a:t>
            </a:r>
          </a:p>
          <a:p>
            <a:pPr lvl="1"/>
            <a:r>
              <a:rPr lang="en-US">
                <a:solidFill>
                  <a:schemeClr val="tx1"/>
                </a:solidFill>
                <a:ea typeface="+mn-lt"/>
                <a:cs typeface="+mn-lt"/>
              </a:rPr>
              <a:t>What do you notice different between this and the example on scripting?</a:t>
            </a:r>
          </a:p>
          <a:p>
            <a:pPr lvl="1"/>
            <a:r>
              <a:rPr lang="en-US">
                <a:solidFill>
                  <a:schemeClr val="tx1"/>
                </a:solidFill>
                <a:ea typeface="+mn-lt"/>
                <a:cs typeface="+mn-lt"/>
              </a:rPr>
              <a:t>How do you make this statement similar to the example?</a:t>
            </a:r>
          </a:p>
          <a:p>
            <a:r>
              <a:rPr lang="en-US">
                <a:solidFill>
                  <a:schemeClr val="tx1"/>
                </a:solidFill>
              </a:rPr>
              <a:t>Bonus!</a:t>
            </a:r>
          </a:p>
          <a:p>
            <a:pPr lvl="1"/>
            <a:r>
              <a:rPr lang="en-US">
                <a:solidFill>
                  <a:schemeClr val="tx1"/>
                </a:solidFill>
              </a:rPr>
              <a:t>Try and print at least 5 new lines of text to console. </a:t>
            </a:r>
          </a:p>
        </p:txBody>
      </p:sp>
    </p:spTree>
    <p:extLst>
      <p:ext uri="{BB962C8B-B14F-4D97-AF65-F5344CB8AC3E}">
        <p14:creationId xmlns:p14="http://schemas.microsoft.com/office/powerpoint/2010/main" val="3687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2D3D8-395A-6142-AEF9-79A976B3F126}"/>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Data Types</a:t>
            </a:r>
          </a:p>
        </p:txBody>
      </p:sp>
      <p:sp>
        <p:nvSpPr>
          <p:cNvPr id="3" name="Text Placeholder 2">
            <a:extLst>
              <a:ext uri="{FF2B5EF4-FFF2-40B4-BE49-F238E27FC236}">
                <a16:creationId xmlns:a16="http://schemas.microsoft.com/office/drawing/2014/main" id="{80676AE0-5A73-274A-8283-401D39FEAAAB}"/>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latin typeface="Consolas"/>
              </a:rPr>
              <a:t>Lesson 1</a:t>
            </a:r>
          </a:p>
        </p:txBody>
      </p:sp>
      <p:sp>
        <p:nvSpPr>
          <p:cNvPr id="27" name="Rectangle 26">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250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589E016-1EE1-484C-8423-012B4B78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8AA786-9F07-4C0C-80DC-B106AAE66DAB}"/>
              </a:ext>
            </a:extLst>
          </p:cNvPr>
          <p:cNvPicPr>
            <a:picLocks noChangeAspect="1"/>
          </p:cNvPicPr>
          <p:nvPr/>
        </p:nvPicPr>
        <p:blipFill rotWithShape="1">
          <a:blip r:embed="rId2"/>
          <a:srcRect t="23369" r="9094" b="3"/>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46100866-3689-418C-84D9-07C7E24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E20206C-7593-4F69-A131-C036B10D970C}"/>
              </a:ext>
            </a:extLst>
          </p:cNvPr>
          <p:cNvSpPr>
            <a:spLocks noGrp="1"/>
          </p:cNvSpPr>
          <p:nvPr>
            <p:ph type="title"/>
          </p:nvPr>
        </p:nvSpPr>
        <p:spPr>
          <a:xfrm>
            <a:off x="334557" y="1653703"/>
            <a:ext cx="3361953" cy="2470488"/>
          </a:xfrm>
        </p:spPr>
        <p:txBody>
          <a:bodyPr vert="horz" lIns="91440" tIns="45720" rIns="91440" bIns="45720" rtlCol="0" anchor="b">
            <a:normAutofit/>
          </a:bodyPr>
          <a:lstStyle/>
          <a:p>
            <a:r>
              <a:rPr lang="en-US" sz="4400" spc="-100">
                <a:solidFill>
                  <a:schemeClr val="bg1"/>
                </a:solidFill>
              </a:rPr>
              <a:t>Everything has a type</a:t>
            </a:r>
            <a:endParaRPr lang="en-US">
              <a:solidFill>
                <a:schemeClr val="bg1"/>
              </a:solidFill>
            </a:endParaRPr>
          </a:p>
        </p:txBody>
      </p:sp>
      <p:sp>
        <p:nvSpPr>
          <p:cNvPr id="3" name="TextBox 2">
            <a:extLst>
              <a:ext uri="{FF2B5EF4-FFF2-40B4-BE49-F238E27FC236}">
                <a16:creationId xmlns:a16="http://schemas.microsoft.com/office/drawing/2014/main" id="{18F4098D-2F50-4EEA-8537-D67CCCF704C7}"/>
              </a:ext>
            </a:extLst>
          </p:cNvPr>
          <p:cNvSpPr txBox="1"/>
          <p:nvPr/>
        </p:nvSpPr>
        <p:spPr>
          <a:xfrm>
            <a:off x="4441861" y="357881"/>
            <a:ext cx="2931558" cy="945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ea typeface="+mn-lt"/>
                <a:cs typeface="+mn-lt"/>
              </a:rPr>
              <a:t>&gt;&gt;&gt;</a:t>
            </a:r>
            <a:r>
              <a:rPr lang="en-US" sz="2800">
                <a:solidFill>
                  <a:schemeClr val="bg1"/>
                </a:solidFill>
                <a:latin typeface="Consolas"/>
                <a:ea typeface="+mn-lt"/>
                <a:cs typeface="+mn-lt"/>
              </a:rPr>
              <a:t>type(</a:t>
            </a:r>
            <a:r>
              <a:rPr lang="en-US" sz="2800">
                <a:solidFill>
                  <a:schemeClr val="accent1"/>
                </a:solidFill>
                <a:latin typeface="Consolas"/>
                <a:ea typeface="+mn-lt"/>
                <a:cs typeface="+mn-lt"/>
              </a:rPr>
              <a:t>3</a:t>
            </a:r>
            <a:r>
              <a:rPr lang="en-US" sz="2800">
                <a:solidFill>
                  <a:schemeClr val="bg1"/>
                </a:solidFill>
                <a:latin typeface="Consolas"/>
                <a:ea typeface="+mn-lt"/>
                <a:cs typeface="+mn-lt"/>
              </a:rPr>
              <a:t>)</a:t>
            </a:r>
            <a:endParaRPr lang="en-US" sz="2800">
              <a:solidFill>
                <a:schemeClr val="bg1"/>
              </a:solidFill>
              <a:latin typeface="Consolas"/>
            </a:endParaRPr>
          </a:p>
          <a:p>
            <a:r>
              <a:rPr lang="en-US" sz="2800">
                <a:solidFill>
                  <a:schemeClr val="bg1"/>
                </a:solidFill>
                <a:latin typeface="Consolas"/>
                <a:ea typeface="+mn-lt"/>
                <a:cs typeface="+mn-lt"/>
              </a:rPr>
              <a:t>&lt;class 'int'&gt;</a:t>
            </a:r>
            <a:endParaRPr lang="en-US" sz="2800">
              <a:solidFill>
                <a:schemeClr val="bg1"/>
              </a:solidFill>
              <a:latin typeface="Consolas"/>
            </a:endParaRPr>
          </a:p>
        </p:txBody>
      </p:sp>
      <p:sp>
        <p:nvSpPr>
          <p:cNvPr id="10" name="TextBox 9">
            <a:extLst>
              <a:ext uri="{FF2B5EF4-FFF2-40B4-BE49-F238E27FC236}">
                <a16:creationId xmlns:a16="http://schemas.microsoft.com/office/drawing/2014/main" id="{D4ABA764-4122-49F6-8C97-3D77DC490CEE}"/>
              </a:ext>
            </a:extLst>
          </p:cNvPr>
          <p:cNvSpPr txBox="1"/>
          <p:nvPr/>
        </p:nvSpPr>
        <p:spPr>
          <a:xfrm>
            <a:off x="7977883" y="357883"/>
            <a:ext cx="335108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ea typeface="+mn-lt"/>
                <a:cs typeface="+mn-lt"/>
              </a:rPr>
              <a:t>&gt;&gt;&gt;</a:t>
            </a:r>
            <a:r>
              <a:rPr lang="en-US" sz="2800">
                <a:solidFill>
                  <a:schemeClr val="bg1"/>
                </a:solidFill>
                <a:latin typeface="Consolas"/>
                <a:ea typeface="+mn-lt"/>
                <a:cs typeface="+mn-lt"/>
              </a:rPr>
              <a:t>type(</a:t>
            </a:r>
            <a:r>
              <a:rPr lang="en-US" sz="2800">
                <a:solidFill>
                  <a:schemeClr val="accent1"/>
                </a:solidFill>
                <a:latin typeface="Consolas"/>
                <a:ea typeface="+mn-lt"/>
                <a:cs typeface="+mn-lt"/>
              </a:rPr>
              <a:t>3.0</a:t>
            </a:r>
            <a:r>
              <a:rPr lang="en-US" sz="2800">
                <a:solidFill>
                  <a:schemeClr val="bg1"/>
                </a:solidFill>
                <a:latin typeface="Consolas"/>
                <a:ea typeface="+mn-lt"/>
                <a:cs typeface="+mn-lt"/>
              </a:rPr>
              <a:t>)</a:t>
            </a:r>
            <a:endParaRPr lang="en-US" sz="2800">
              <a:solidFill>
                <a:schemeClr val="bg1"/>
              </a:solidFill>
              <a:latin typeface="Consolas"/>
            </a:endParaRPr>
          </a:p>
          <a:p>
            <a:r>
              <a:rPr lang="en-US" sz="2800">
                <a:solidFill>
                  <a:schemeClr val="bg1"/>
                </a:solidFill>
                <a:latin typeface="Consolas"/>
                <a:ea typeface="+mn-lt"/>
                <a:cs typeface="+mn-lt"/>
              </a:rPr>
              <a:t>&lt;class 'float'&gt;</a:t>
            </a:r>
            <a:endParaRPr lang="en-US" sz="2800">
              <a:solidFill>
                <a:schemeClr val="bg1"/>
              </a:solidFill>
              <a:latin typeface="Consolas"/>
            </a:endParaRPr>
          </a:p>
        </p:txBody>
      </p:sp>
      <p:sp>
        <p:nvSpPr>
          <p:cNvPr id="12" name="TextBox 11">
            <a:extLst>
              <a:ext uri="{FF2B5EF4-FFF2-40B4-BE49-F238E27FC236}">
                <a16:creationId xmlns:a16="http://schemas.microsoft.com/office/drawing/2014/main" id="{3BCE761F-4C68-485E-A849-A8C7E93F9F64}"/>
              </a:ext>
            </a:extLst>
          </p:cNvPr>
          <p:cNvSpPr txBox="1"/>
          <p:nvPr/>
        </p:nvSpPr>
        <p:spPr>
          <a:xfrm>
            <a:off x="6000109" y="1505161"/>
            <a:ext cx="335108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ea typeface="+mn-lt"/>
                <a:cs typeface="+mn-lt"/>
              </a:rPr>
              <a:t>&gt;&gt;&gt;</a:t>
            </a:r>
            <a:r>
              <a:rPr lang="en-US" sz="2800">
                <a:solidFill>
                  <a:schemeClr val="bg1"/>
                </a:solidFill>
                <a:latin typeface="Consolas"/>
                <a:ea typeface="+mn-lt"/>
                <a:cs typeface="+mn-lt"/>
              </a:rPr>
              <a:t>type(</a:t>
            </a:r>
            <a:r>
              <a:rPr lang="en-US" sz="2800">
                <a:solidFill>
                  <a:srgbClr val="00B050"/>
                </a:solidFill>
                <a:latin typeface="Consolas"/>
                <a:ea typeface="+mn-lt"/>
                <a:cs typeface="+mn-lt"/>
              </a:rPr>
              <a:t>"3"</a:t>
            </a:r>
            <a:r>
              <a:rPr lang="en-US" sz="2800">
                <a:solidFill>
                  <a:schemeClr val="bg1"/>
                </a:solidFill>
                <a:latin typeface="Consolas"/>
                <a:ea typeface="+mn-lt"/>
                <a:cs typeface="+mn-lt"/>
              </a:rPr>
              <a:t>)</a:t>
            </a:r>
            <a:endParaRPr lang="en-US" sz="2800">
              <a:solidFill>
                <a:schemeClr val="bg1"/>
              </a:solidFill>
              <a:latin typeface="Consolas"/>
            </a:endParaRPr>
          </a:p>
          <a:p>
            <a:r>
              <a:rPr lang="en-US" sz="2800">
                <a:solidFill>
                  <a:schemeClr val="bg1"/>
                </a:solidFill>
                <a:latin typeface="Consolas"/>
                <a:ea typeface="+mn-lt"/>
                <a:cs typeface="+mn-lt"/>
              </a:rPr>
              <a:t>&lt;class 'str'&gt;</a:t>
            </a:r>
            <a:endParaRPr lang="en-US" sz="2800">
              <a:solidFill>
                <a:schemeClr val="bg1"/>
              </a:solidFill>
              <a:latin typeface="Consolas"/>
            </a:endParaRPr>
          </a:p>
        </p:txBody>
      </p:sp>
      <p:sp>
        <p:nvSpPr>
          <p:cNvPr id="14" name="TextBox 13">
            <a:extLst>
              <a:ext uri="{FF2B5EF4-FFF2-40B4-BE49-F238E27FC236}">
                <a16:creationId xmlns:a16="http://schemas.microsoft.com/office/drawing/2014/main" id="{CA71CD80-5F6E-4CC7-87C9-63BF21063A26}"/>
              </a:ext>
            </a:extLst>
          </p:cNvPr>
          <p:cNvSpPr txBox="1"/>
          <p:nvPr/>
        </p:nvSpPr>
        <p:spPr>
          <a:xfrm>
            <a:off x="7935073" y="2661005"/>
            <a:ext cx="33938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ea typeface="+mn-lt"/>
                <a:cs typeface="+mn-lt"/>
              </a:rPr>
              <a:t>&gt;&gt;&gt;</a:t>
            </a:r>
            <a:r>
              <a:rPr lang="en-US" sz="2800">
                <a:solidFill>
                  <a:schemeClr val="bg1"/>
                </a:solidFill>
                <a:latin typeface="Consolas"/>
                <a:ea typeface="+mn-lt"/>
                <a:cs typeface="+mn-lt"/>
              </a:rPr>
              <a:t>type(</a:t>
            </a:r>
            <a:r>
              <a:rPr lang="en-US" sz="2800">
                <a:solidFill>
                  <a:schemeClr val="accent4">
                    <a:lumMod val="60000"/>
                    <a:lumOff val="40000"/>
                  </a:schemeClr>
                </a:solidFill>
                <a:latin typeface="Consolas"/>
                <a:ea typeface="+mn-lt"/>
                <a:cs typeface="+mn-lt"/>
              </a:rPr>
              <a:t>False</a:t>
            </a:r>
            <a:r>
              <a:rPr lang="en-US" sz="2800">
                <a:solidFill>
                  <a:schemeClr val="bg1"/>
                </a:solidFill>
                <a:latin typeface="Consolas"/>
                <a:ea typeface="+mn-lt"/>
                <a:cs typeface="+mn-lt"/>
              </a:rPr>
              <a:t>)</a:t>
            </a:r>
            <a:endParaRPr lang="en-US" sz="2800">
              <a:solidFill>
                <a:schemeClr val="bg1"/>
              </a:solidFill>
              <a:latin typeface="Consolas"/>
            </a:endParaRPr>
          </a:p>
          <a:p>
            <a:r>
              <a:rPr lang="en-US" sz="2800">
                <a:solidFill>
                  <a:schemeClr val="bg1"/>
                </a:solidFill>
                <a:latin typeface="Consolas"/>
                <a:ea typeface="+mn-lt"/>
                <a:cs typeface="+mn-lt"/>
              </a:rPr>
              <a:t>&lt;class 'bool'&gt;</a:t>
            </a:r>
            <a:endParaRPr lang="en-US" sz="2800">
              <a:solidFill>
                <a:schemeClr val="bg1"/>
              </a:solidFill>
              <a:latin typeface="Consolas"/>
            </a:endParaRPr>
          </a:p>
        </p:txBody>
      </p:sp>
      <p:sp>
        <p:nvSpPr>
          <p:cNvPr id="16" name="TextBox 15">
            <a:extLst>
              <a:ext uri="{FF2B5EF4-FFF2-40B4-BE49-F238E27FC236}">
                <a16:creationId xmlns:a16="http://schemas.microsoft.com/office/drawing/2014/main" id="{4732B1BF-4098-45FE-A34F-73D6C3EEF692}"/>
              </a:ext>
            </a:extLst>
          </p:cNvPr>
          <p:cNvSpPr txBox="1"/>
          <p:nvPr/>
        </p:nvSpPr>
        <p:spPr>
          <a:xfrm>
            <a:off x="4399050" y="2626757"/>
            <a:ext cx="33938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ea typeface="+mn-lt"/>
                <a:cs typeface="+mn-lt"/>
              </a:rPr>
              <a:t>&gt;&gt;&gt;</a:t>
            </a:r>
            <a:r>
              <a:rPr lang="en-US" sz="2800">
                <a:solidFill>
                  <a:schemeClr val="bg1"/>
                </a:solidFill>
                <a:latin typeface="Consolas"/>
                <a:ea typeface="+mn-lt"/>
                <a:cs typeface="+mn-lt"/>
              </a:rPr>
              <a:t>type(</a:t>
            </a:r>
            <a:r>
              <a:rPr lang="en-US" sz="2800">
                <a:solidFill>
                  <a:schemeClr val="accent4">
                    <a:lumMod val="60000"/>
                    <a:lumOff val="40000"/>
                  </a:schemeClr>
                </a:solidFill>
                <a:latin typeface="Consolas"/>
                <a:ea typeface="+mn-lt"/>
                <a:cs typeface="+mn-lt"/>
              </a:rPr>
              <a:t>True</a:t>
            </a:r>
            <a:r>
              <a:rPr lang="en-US" sz="2800">
                <a:solidFill>
                  <a:schemeClr val="bg1"/>
                </a:solidFill>
                <a:latin typeface="Consolas"/>
                <a:ea typeface="+mn-lt"/>
                <a:cs typeface="+mn-lt"/>
              </a:rPr>
              <a:t>)</a:t>
            </a:r>
            <a:endParaRPr lang="en-US" sz="2800">
              <a:solidFill>
                <a:schemeClr val="bg1"/>
              </a:solidFill>
              <a:latin typeface="Consolas"/>
            </a:endParaRPr>
          </a:p>
          <a:p>
            <a:r>
              <a:rPr lang="en-US" sz="2800">
                <a:solidFill>
                  <a:schemeClr val="bg1"/>
                </a:solidFill>
                <a:latin typeface="Consolas"/>
                <a:ea typeface="+mn-lt"/>
                <a:cs typeface="+mn-lt"/>
              </a:rPr>
              <a:t>&lt;class 'bool'&gt;</a:t>
            </a:r>
            <a:endParaRPr lang="en-US" sz="2800">
              <a:solidFill>
                <a:schemeClr val="bg1"/>
              </a:solidFill>
              <a:latin typeface="Consolas"/>
            </a:endParaRPr>
          </a:p>
        </p:txBody>
      </p:sp>
    </p:spTree>
    <p:extLst>
      <p:ext uri="{BB962C8B-B14F-4D97-AF65-F5344CB8AC3E}">
        <p14:creationId xmlns:p14="http://schemas.microsoft.com/office/powerpoint/2010/main" val="388983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37">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19064A-29E2-4ACD-982B-56207807655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Object tree</a:t>
            </a:r>
          </a:p>
        </p:txBody>
      </p:sp>
      <p:pic>
        <p:nvPicPr>
          <p:cNvPr id="29" name="Picture 29">
            <a:extLst>
              <a:ext uri="{FF2B5EF4-FFF2-40B4-BE49-F238E27FC236}">
                <a16:creationId xmlns:a16="http://schemas.microsoft.com/office/drawing/2014/main" id="{9E794E3A-BC4E-4015-A2D2-625E1D0FF0BA}"/>
              </a:ext>
            </a:extLst>
          </p:cNvPr>
          <p:cNvPicPr>
            <a:picLocks noGrp="1" noChangeAspect="1"/>
          </p:cNvPicPr>
          <p:nvPr>
            <p:ph idx="1"/>
          </p:nvPr>
        </p:nvPicPr>
        <p:blipFill>
          <a:blip r:embed="rId2"/>
          <a:stretch>
            <a:fillRect/>
          </a:stretch>
        </p:blipFill>
        <p:spPr>
          <a:xfrm>
            <a:off x="1069847" y="547710"/>
            <a:ext cx="10637520" cy="3430598"/>
          </a:xfrm>
          <a:prstGeom prst="rect">
            <a:avLst/>
          </a:prstGeom>
        </p:spPr>
      </p:pic>
    </p:spTree>
    <p:extLst>
      <p:ext uri="{BB962C8B-B14F-4D97-AF65-F5344CB8AC3E}">
        <p14:creationId xmlns:p14="http://schemas.microsoft.com/office/powerpoint/2010/main" val="195406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6" name="Rectangle 55">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E4CA-919C-CC45-AABA-C7F5FC9C814E}"/>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Python!</a:t>
            </a:r>
          </a:p>
        </p:txBody>
      </p:sp>
      <p:sp>
        <p:nvSpPr>
          <p:cNvPr id="3" name="Content Placeholder 2">
            <a:extLst>
              <a:ext uri="{FF2B5EF4-FFF2-40B4-BE49-F238E27FC236}">
                <a16:creationId xmlns:a16="http://schemas.microsoft.com/office/drawing/2014/main" id="{1B186CF6-830F-CC47-8D6A-FEE9C03BAA0F}"/>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latin typeface="Consolas"/>
              </a:rPr>
              <a:t>Lesson 0</a:t>
            </a:r>
          </a:p>
        </p:txBody>
      </p:sp>
      <p:sp>
        <p:nvSpPr>
          <p:cNvPr id="58" name="Rectangle 57">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450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4B59185-70A9-4DA5-B0E6-C13B07A102B2}"/>
              </a:ext>
            </a:extLst>
          </p:cNvPr>
          <p:cNvSpPr>
            <a:spLocks noGrp="1"/>
          </p:cNvSpPr>
          <p:nvPr>
            <p:ph type="title"/>
          </p:nvPr>
        </p:nvSpPr>
        <p:spPr>
          <a:xfrm>
            <a:off x="641667" y="5257630"/>
            <a:ext cx="10908667" cy="1021405"/>
          </a:xfrm>
        </p:spPr>
        <p:txBody>
          <a:bodyPr>
            <a:normAutofit/>
          </a:bodyPr>
          <a:lstStyle/>
          <a:p>
            <a:pPr algn="ctr"/>
            <a:r>
              <a:rPr lang="en-US">
                <a:ea typeface="+mj-lt"/>
                <a:cs typeface="+mj-lt"/>
              </a:rPr>
              <a:t>Literals are objects … sort of</a:t>
            </a:r>
            <a:endParaRPr lang="en-US"/>
          </a:p>
          <a:p>
            <a:pPr algn="ctr"/>
            <a:endParaRPr lang="en-US"/>
          </a:p>
        </p:txBody>
      </p:sp>
      <p:sp>
        <p:nvSpPr>
          <p:cNvPr id="11"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Content Placeholder 2">
            <a:extLst>
              <a:ext uri="{FF2B5EF4-FFF2-40B4-BE49-F238E27FC236}">
                <a16:creationId xmlns:a16="http://schemas.microsoft.com/office/drawing/2014/main" id="{5528EDAF-C691-4D1E-B9C4-D321E68A1E05}"/>
              </a:ext>
            </a:extLst>
          </p:cNvPr>
          <p:cNvGraphicFramePr>
            <a:graphicFrameLocks noGrp="1"/>
          </p:cNvGraphicFramePr>
          <p:nvPr>
            <p:ph idx="1"/>
            <p:extLst>
              <p:ext uri="{D42A27DB-BD31-4B8C-83A1-F6EECF244321}">
                <p14:modId xmlns:p14="http://schemas.microsoft.com/office/powerpoint/2010/main" val="2165237647"/>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63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19FE7-4831-974A-920B-F527D3E54A05}"/>
              </a:ext>
            </a:extLst>
          </p:cNvPr>
          <p:cNvSpPr>
            <a:spLocks noGrp="1"/>
          </p:cNvSpPr>
          <p:nvPr>
            <p:ph type="title"/>
          </p:nvPr>
        </p:nvSpPr>
        <p:spPr>
          <a:xfrm>
            <a:off x="8389648" y="1123837"/>
            <a:ext cx="2947482" cy="4601183"/>
          </a:xfrm>
        </p:spPr>
        <p:txBody>
          <a:bodyPr>
            <a:normAutofit/>
          </a:bodyPr>
          <a:lstStyle/>
          <a:p>
            <a:r>
              <a:rPr lang="en-US"/>
              <a:t>Literal types </a:t>
            </a:r>
          </a:p>
        </p:txBody>
      </p:sp>
      <p:sp>
        <p:nvSpPr>
          <p:cNvPr id="37" name="Rectangle 36">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5717E86D-2D98-404F-A0F4-CD479195E650}"/>
              </a:ext>
            </a:extLst>
          </p:cNvPr>
          <p:cNvGraphicFramePr>
            <a:graphicFrameLocks noGrp="1"/>
          </p:cNvGraphicFramePr>
          <p:nvPr>
            <p:ph idx="1"/>
            <p:extLst>
              <p:ext uri="{D42A27DB-BD31-4B8C-83A1-F6EECF244321}">
                <p14:modId xmlns:p14="http://schemas.microsoft.com/office/powerpoint/2010/main" val="1861680806"/>
              </p:ext>
            </p:extLst>
          </p:nvPr>
        </p:nvGraphicFramePr>
        <p:xfrm>
          <a:off x="1119120" y="1425575"/>
          <a:ext cx="5775460" cy="4021141"/>
        </p:xfrm>
        <a:graphic>
          <a:graphicData uri="http://schemas.openxmlformats.org/drawingml/2006/table">
            <a:tbl>
              <a:tblPr firstRow="1" bandRow="1">
                <a:noFill/>
                <a:tableStyleId>{5C22544A-7EE6-4342-B048-85BDC9FD1C3A}</a:tableStyleId>
              </a:tblPr>
              <a:tblGrid>
                <a:gridCol w="1707506">
                  <a:extLst>
                    <a:ext uri="{9D8B030D-6E8A-4147-A177-3AD203B41FA5}">
                      <a16:colId xmlns:a16="http://schemas.microsoft.com/office/drawing/2014/main" val="1817426602"/>
                    </a:ext>
                  </a:extLst>
                </a:gridCol>
                <a:gridCol w="2461470">
                  <a:extLst>
                    <a:ext uri="{9D8B030D-6E8A-4147-A177-3AD203B41FA5}">
                      <a16:colId xmlns:a16="http://schemas.microsoft.com/office/drawing/2014/main" val="3647714688"/>
                    </a:ext>
                  </a:extLst>
                </a:gridCol>
                <a:gridCol w="1606484">
                  <a:extLst>
                    <a:ext uri="{9D8B030D-6E8A-4147-A177-3AD203B41FA5}">
                      <a16:colId xmlns:a16="http://schemas.microsoft.com/office/drawing/2014/main" val="337992627"/>
                    </a:ext>
                  </a:extLst>
                </a:gridCol>
              </a:tblGrid>
              <a:tr h="860997">
                <a:tc>
                  <a:txBody>
                    <a:bodyPr/>
                    <a:lstStyle/>
                    <a:p>
                      <a:r>
                        <a:rPr lang="en-US" sz="2500" b="0" cap="all" spc="150">
                          <a:solidFill>
                            <a:schemeClr val="lt1"/>
                          </a:solidFill>
                        </a:rPr>
                        <a:t>Type </a:t>
                      </a:r>
                    </a:p>
                  </a:txBody>
                  <a:tcPr marL="212884" marR="212884" marT="212884" marB="212884">
                    <a:lnL w="12700" cmpd="sng">
                      <a:noFill/>
                    </a:lnL>
                    <a:lnR w="12700" cmpd="sng">
                      <a:noFill/>
                    </a:lnR>
                    <a:lnT w="12700" cmpd="sng">
                      <a:noFill/>
                    </a:lnT>
                    <a:lnB w="38100" cmpd="sng">
                      <a:noFill/>
                    </a:lnB>
                    <a:solidFill>
                      <a:srgbClr val="505356"/>
                    </a:solidFill>
                  </a:tcPr>
                </a:tc>
                <a:tc>
                  <a:txBody>
                    <a:bodyPr/>
                    <a:lstStyle/>
                    <a:p>
                      <a:r>
                        <a:rPr lang="en-US" sz="2500" b="0" cap="all" spc="150">
                          <a:solidFill>
                            <a:schemeClr val="lt1"/>
                          </a:solidFill>
                        </a:rPr>
                        <a:t>Example </a:t>
                      </a:r>
                    </a:p>
                  </a:txBody>
                  <a:tcPr marL="212884" marR="212884" marT="212884" marB="212884">
                    <a:lnL w="12700" cmpd="sng">
                      <a:noFill/>
                    </a:lnL>
                    <a:lnR w="12700" cmpd="sng">
                      <a:noFill/>
                    </a:lnR>
                    <a:lnT w="12700" cmpd="sng">
                      <a:noFill/>
                    </a:lnT>
                    <a:lnB w="38100" cmpd="sng">
                      <a:noFill/>
                    </a:lnB>
                    <a:solidFill>
                      <a:srgbClr val="505356"/>
                    </a:solidFill>
                  </a:tcPr>
                </a:tc>
                <a:tc>
                  <a:txBody>
                    <a:bodyPr/>
                    <a:lstStyle/>
                    <a:p>
                      <a:r>
                        <a:rPr lang="en-US" sz="2500" b="0" cap="all" spc="150">
                          <a:solidFill>
                            <a:schemeClr val="lt1"/>
                          </a:solidFill>
                        </a:rPr>
                        <a:t>Cast</a:t>
                      </a:r>
                    </a:p>
                  </a:txBody>
                  <a:tcPr marL="212884" marR="212884" marT="212884" marB="212884">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385719324"/>
                  </a:ext>
                </a:extLst>
              </a:tr>
              <a:tr h="790036">
                <a:tc>
                  <a:txBody>
                    <a:bodyPr/>
                    <a:lstStyle/>
                    <a:p>
                      <a:r>
                        <a:rPr lang="en-US" sz="2000" cap="none" spc="0">
                          <a:solidFill>
                            <a:schemeClr val="tx1"/>
                          </a:solidFill>
                        </a:rPr>
                        <a:t>Int </a:t>
                      </a:r>
                    </a:p>
                  </a:txBody>
                  <a:tcPr marL="212884" marR="212884" marT="212884" marB="212884">
                    <a:lnL w="12700" cmpd="sng">
                      <a:noFill/>
                      <a:prstDash val="solid"/>
                    </a:lnL>
                    <a:lnR w="12700" cmpd="sng">
                      <a:noFill/>
                      <a:prstDash val="solid"/>
                    </a:lnR>
                    <a:lnT w="38100" cmpd="sng">
                      <a:noFill/>
                    </a:lnT>
                    <a:lnB w="12700" cmpd="sng">
                      <a:noFill/>
                      <a:prstDash val="solid"/>
                    </a:lnB>
                    <a:noFill/>
                  </a:tcPr>
                </a:tc>
                <a:tc>
                  <a:txBody>
                    <a:bodyPr/>
                    <a:lstStyle/>
                    <a:p>
                      <a:r>
                        <a:rPr lang="en-US" sz="2000" cap="none" spc="0">
                          <a:solidFill>
                            <a:schemeClr val="tx1"/>
                          </a:solidFill>
                        </a:rPr>
                        <a:t>3</a:t>
                      </a:r>
                    </a:p>
                  </a:txBody>
                  <a:tcPr marL="212884" marR="212884" marT="212884" marB="212884">
                    <a:lnL w="12700" cmpd="sng">
                      <a:noFill/>
                      <a:prstDash val="solid"/>
                    </a:lnL>
                    <a:lnR w="12700" cmpd="sng">
                      <a:noFill/>
                      <a:prstDash val="solid"/>
                    </a:lnR>
                    <a:lnT w="38100" cmpd="sng">
                      <a:noFill/>
                    </a:lnT>
                    <a:lnB w="12700" cmpd="sng">
                      <a:noFill/>
                      <a:prstDash val="solid"/>
                    </a:lnB>
                    <a:noFill/>
                  </a:tcPr>
                </a:tc>
                <a:tc>
                  <a:txBody>
                    <a:bodyPr/>
                    <a:lstStyle/>
                    <a:p>
                      <a:r>
                        <a:rPr lang="en-US" sz="2000" cap="none" spc="0">
                          <a:solidFill>
                            <a:schemeClr val="tx1"/>
                          </a:solidFill>
                        </a:rPr>
                        <a:t>int()</a:t>
                      </a:r>
                    </a:p>
                  </a:txBody>
                  <a:tcPr marL="212884" marR="212884" marT="212884" marB="21288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514064418"/>
                  </a:ext>
                </a:extLst>
              </a:tr>
              <a:tr h="790036">
                <a:tc>
                  <a:txBody>
                    <a:bodyPr/>
                    <a:lstStyle/>
                    <a:p>
                      <a:r>
                        <a:rPr lang="en-US" sz="2000" cap="none" spc="0">
                          <a:solidFill>
                            <a:schemeClr val="tx1"/>
                          </a:solidFill>
                        </a:rPr>
                        <a:t>Float </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2000" cap="none" spc="0">
                          <a:solidFill>
                            <a:schemeClr val="tx1"/>
                          </a:solidFill>
                        </a:rPr>
                        <a:t>3.0</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2000" cap="none" spc="0">
                          <a:solidFill>
                            <a:schemeClr val="tx1"/>
                          </a:solidFill>
                        </a:rPr>
                        <a:t>float()</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318173657"/>
                  </a:ext>
                </a:extLst>
              </a:tr>
              <a:tr h="790036">
                <a:tc>
                  <a:txBody>
                    <a:bodyPr/>
                    <a:lstStyle/>
                    <a:p>
                      <a:r>
                        <a:rPr lang="en-US" sz="2000" cap="none" spc="0">
                          <a:solidFill>
                            <a:schemeClr val="tx1"/>
                          </a:solidFill>
                        </a:rPr>
                        <a:t>Str </a:t>
                      </a:r>
                    </a:p>
                  </a:txBody>
                  <a:tcPr marL="212884" marR="212884" marT="212884" marB="21288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a:solidFill>
                            <a:schemeClr val="tx1"/>
                          </a:solidFill>
                        </a:rPr>
                        <a:t>“3”</a:t>
                      </a:r>
                    </a:p>
                  </a:txBody>
                  <a:tcPr marL="212884" marR="212884" marT="212884" marB="21288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a:solidFill>
                            <a:schemeClr val="tx1"/>
                          </a:solidFill>
                        </a:rPr>
                        <a:t>str()</a:t>
                      </a:r>
                    </a:p>
                  </a:txBody>
                  <a:tcPr marL="212884" marR="212884" marT="212884" marB="21288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66149086"/>
                  </a:ext>
                </a:extLst>
              </a:tr>
              <a:tr h="790036">
                <a:tc>
                  <a:txBody>
                    <a:bodyPr/>
                    <a:lstStyle/>
                    <a:p>
                      <a:r>
                        <a:rPr lang="en-US" sz="2000" cap="none" spc="0">
                          <a:solidFill>
                            <a:schemeClr val="tx1"/>
                          </a:solidFill>
                        </a:rPr>
                        <a:t>Bool </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2000" cap="none" spc="0">
                          <a:solidFill>
                            <a:schemeClr val="tx1"/>
                          </a:solidFill>
                        </a:rPr>
                        <a:t>True or False</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2000" cap="none" spc="0">
                          <a:solidFill>
                            <a:schemeClr val="tx1"/>
                          </a:solidFill>
                        </a:rPr>
                        <a:t>bool()</a:t>
                      </a:r>
                    </a:p>
                  </a:txBody>
                  <a:tcPr marL="212884" marR="212884" marT="212884" marB="2128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04213875"/>
                  </a:ext>
                </a:extLst>
              </a:tr>
            </a:tbl>
          </a:graphicData>
        </a:graphic>
      </p:graphicFrame>
    </p:spTree>
    <p:extLst>
      <p:ext uri="{BB962C8B-B14F-4D97-AF65-F5344CB8AC3E}">
        <p14:creationId xmlns:p14="http://schemas.microsoft.com/office/powerpoint/2010/main" val="60263788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0" name="Rectangle 49">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B9C2A-D4C2-9D46-AB88-A8ECADD26E80}"/>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Variables			</a:t>
            </a:r>
          </a:p>
        </p:txBody>
      </p:sp>
      <p:sp>
        <p:nvSpPr>
          <p:cNvPr id="3" name="Text Placeholder 2">
            <a:extLst>
              <a:ext uri="{FF2B5EF4-FFF2-40B4-BE49-F238E27FC236}">
                <a16:creationId xmlns:a16="http://schemas.microsoft.com/office/drawing/2014/main" id="{7923B910-6FEE-024F-B809-E2FD55B52E9F}"/>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latin typeface="Consolas"/>
              </a:rPr>
              <a:t>Lesson 2</a:t>
            </a:r>
          </a:p>
        </p:txBody>
      </p:sp>
      <p:sp>
        <p:nvSpPr>
          <p:cNvPr id="52" name="Rectangle 51">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045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FB8D46-BE5C-47A7-981F-6BC5EF441671}"/>
              </a:ext>
            </a:extLst>
          </p:cNvPr>
          <p:cNvPicPr>
            <a:picLocks noChangeAspect="1"/>
          </p:cNvPicPr>
          <p:nvPr/>
        </p:nvPicPr>
        <p:blipFill rotWithShape="1">
          <a:blip r:embed="rId2"/>
          <a:srcRect l="288" t="23257" r="8806" b="3"/>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917B13-D1B2-42FF-9EAB-51E429F8F67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spc="-100"/>
              <a:t>Everything is a box!</a:t>
            </a:r>
          </a:p>
        </p:txBody>
      </p:sp>
      <p:sp>
        <p:nvSpPr>
          <p:cNvPr id="17" name="Rectangle 16">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ube 5">
            <a:extLst>
              <a:ext uri="{FF2B5EF4-FFF2-40B4-BE49-F238E27FC236}">
                <a16:creationId xmlns:a16="http://schemas.microsoft.com/office/drawing/2014/main" id="{0191EB7A-7C88-4933-8E1E-E42613EEEDB9}"/>
              </a:ext>
            </a:extLst>
          </p:cNvPr>
          <p:cNvSpPr/>
          <p:nvPr/>
        </p:nvSpPr>
        <p:spPr>
          <a:xfrm>
            <a:off x="5054414" y="2817260"/>
            <a:ext cx="1211384" cy="1211384"/>
          </a:xfrm>
          <a:prstGeom prst="cub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Consolas"/>
              </a:rPr>
              <a:t>a</a:t>
            </a:r>
          </a:p>
        </p:txBody>
      </p:sp>
      <p:sp>
        <p:nvSpPr>
          <p:cNvPr id="7" name="Arrow: Left 6">
            <a:extLst>
              <a:ext uri="{FF2B5EF4-FFF2-40B4-BE49-F238E27FC236}">
                <a16:creationId xmlns:a16="http://schemas.microsoft.com/office/drawing/2014/main" id="{CC2D57EF-F666-4006-8306-5D3B9C51954D}"/>
              </a:ext>
            </a:extLst>
          </p:cNvPr>
          <p:cNvSpPr/>
          <p:nvPr/>
        </p:nvSpPr>
        <p:spPr>
          <a:xfrm>
            <a:off x="6781545" y="2983971"/>
            <a:ext cx="1269999" cy="869461"/>
          </a:xfrm>
          <a:prstGeom prst="lef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Consolas"/>
              </a:rPr>
              <a:t>=</a:t>
            </a:r>
          </a:p>
        </p:txBody>
      </p:sp>
      <p:sp>
        <p:nvSpPr>
          <p:cNvPr id="12" name="Flowchart: Connector 11">
            <a:extLst>
              <a:ext uri="{FF2B5EF4-FFF2-40B4-BE49-F238E27FC236}">
                <a16:creationId xmlns:a16="http://schemas.microsoft.com/office/drawing/2014/main" id="{18B365FD-E0AB-4BBA-BF9A-85AA1F746B21}"/>
              </a:ext>
            </a:extLst>
          </p:cNvPr>
          <p:cNvSpPr/>
          <p:nvPr/>
        </p:nvSpPr>
        <p:spPr>
          <a:xfrm>
            <a:off x="8650409" y="2915870"/>
            <a:ext cx="1152768" cy="1025768"/>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Consolas"/>
              </a:rPr>
              <a:t>1</a:t>
            </a:r>
          </a:p>
        </p:txBody>
      </p:sp>
      <p:sp>
        <p:nvSpPr>
          <p:cNvPr id="14" name="Left Brace 13">
            <a:extLst>
              <a:ext uri="{FF2B5EF4-FFF2-40B4-BE49-F238E27FC236}">
                <a16:creationId xmlns:a16="http://schemas.microsoft.com/office/drawing/2014/main" id="{18AF2235-635B-48EA-910E-A43599848EFE}"/>
              </a:ext>
            </a:extLst>
          </p:cNvPr>
          <p:cNvSpPr/>
          <p:nvPr/>
        </p:nvSpPr>
        <p:spPr>
          <a:xfrm rot="5340000">
            <a:off x="5548585" y="1955807"/>
            <a:ext cx="224691" cy="1211383"/>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BED55B0-48B7-46EA-B7EE-4DA4227EE970}"/>
              </a:ext>
            </a:extLst>
          </p:cNvPr>
          <p:cNvSpPr txBox="1"/>
          <p:nvPr/>
        </p:nvSpPr>
        <p:spPr>
          <a:xfrm>
            <a:off x="5458314" y="2127005"/>
            <a:ext cx="965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Variable</a:t>
            </a:r>
          </a:p>
        </p:txBody>
      </p:sp>
      <p:cxnSp>
        <p:nvCxnSpPr>
          <p:cNvPr id="18" name="Straight Arrow Connector 17">
            <a:extLst>
              <a:ext uri="{FF2B5EF4-FFF2-40B4-BE49-F238E27FC236}">
                <a16:creationId xmlns:a16="http://schemas.microsoft.com/office/drawing/2014/main" id="{46DCE1E9-AF8E-49DC-860C-36600B496733}"/>
              </a:ext>
            </a:extLst>
          </p:cNvPr>
          <p:cNvCxnSpPr/>
          <p:nvPr/>
        </p:nvCxnSpPr>
        <p:spPr>
          <a:xfrm>
            <a:off x="5509359" y="3848589"/>
            <a:ext cx="5861" cy="50409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CBF8BD5-6D17-428D-B9C6-74CA3AB19AF9}"/>
              </a:ext>
            </a:extLst>
          </p:cNvPr>
          <p:cNvCxnSpPr>
            <a:cxnSpLocks/>
          </p:cNvCxnSpPr>
          <p:nvPr/>
        </p:nvCxnSpPr>
        <p:spPr>
          <a:xfrm flipV="1">
            <a:off x="7512051" y="2730988"/>
            <a:ext cx="5861" cy="59983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5A4D5C-546D-46B8-B877-EC792786BF4E}"/>
              </a:ext>
            </a:extLst>
          </p:cNvPr>
          <p:cNvCxnSpPr>
            <a:cxnSpLocks/>
          </p:cNvCxnSpPr>
          <p:nvPr/>
        </p:nvCxnSpPr>
        <p:spPr>
          <a:xfrm flipV="1">
            <a:off x="9387742" y="3424604"/>
            <a:ext cx="699476" cy="1367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Left Brace 35">
            <a:extLst>
              <a:ext uri="{FF2B5EF4-FFF2-40B4-BE49-F238E27FC236}">
                <a16:creationId xmlns:a16="http://schemas.microsoft.com/office/drawing/2014/main" id="{57BAABD4-39BC-422B-BB40-43D1B5F4F12C}"/>
              </a:ext>
            </a:extLst>
          </p:cNvPr>
          <p:cNvSpPr/>
          <p:nvPr/>
        </p:nvSpPr>
        <p:spPr>
          <a:xfrm rot="-5460000">
            <a:off x="9132862" y="3576655"/>
            <a:ext cx="283307" cy="1035538"/>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D1DAC1-69CD-46D2-A074-2E0E0B3968A3}"/>
              </a:ext>
            </a:extLst>
          </p:cNvPr>
          <p:cNvSpPr txBox="1"/>
          <p:nvPr/>
        </p:nvSpPr>
        <p:spPr>
          <a:xfrm>
            <a:off x="5429005" y="4246929"/>
            <a:ext cx="779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Label</a:t>
            </a:r>
            <a:endParaRPr lang="en-US"/>
          </a:p>
        </p:txBody>
      </p:sp>
      <p:sp>
        <p:nvSpPr>
          <p:cNvPr id="38" name="TextBox 37">
            <a:extLst>
              <a:ext uri="{FF2B5EF4-FFF2-40B4-BE49-F238E27FC236}">
                <a16:creationId xmlns:a16="http://schemas.microsoft.com/office/drawing/2014/main" id="{4764A14B-4250-49D8-A8F0-A280D40DC2EC}"/>
              </a:ext>
            </a:extLst>
          </p:cNvPr>
          <p:cNvSpPr txBox="1"/>
          <p:nvPr/>
        </p:nvSpPr>
        <p:spPr>
          <a:xfrm>
            <a:off x="7304699" y="2361466"/>
            <a:ext cx="1434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Assignment</a:t>
            </a:r>
            <a:endParaRPr lang="en-US"/>
          </a:p>
        </p:txBody>
      </p:sp>
      <p:sp>
        <p:nvSpPr>
          <p:cNvPr id="39" name="TextBox 38">
            <a:extLst>
              <a:ext uri="{FF2B5EF4-FFF2-40B4-BE49-F238E27FC236}">
                <a16:creationId xmlns:a16="http://schemas.microsoft.com/office/drawing/2014/main" id="{7022E882-5FDD-493B-B2A2-BFA7FB5D4B5F}"/>
              </a:ext>
            </a:extLst>
          </p:cNvPr>
          <p:cNvSpPr txBox="1"/>
          <p:nvPr/>
        </p:nvSpPr>
        <p:spPr>
          <a:xfrm>
            <a:off x="10059622" y="3230927"/>
            <a:ext cx="750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Value</a:t>
            </a:r>
            <a:endParaRPr lang="en-US"/>
          </a:p>
        </p:txBody>
      </p:sp>
      <p:sp>
        <p:nvSpPr>
          <p:cNvPr id="40" name="TextBox 39">
            <a:extLst>
              <a:ext uri="{FF2B5EF4-FFF2-40B4-BE49-F238E27FC236}">
                <a16:creationId xmlns:a16="http://schemas.microsoft.com/office/drawing/2014/main" id="{32E6621F-B98C-4337-83C1-8DE284E7B1B0}"/>
              </a:ext>
            </a:extLst>
          </p:cNvPr>
          <p:cNvSpPr txBox="1"/>
          <p:nvPr/>
        </p:nvSpPr>
        <p:spPr>
          <a:xfrm>
            <a:off x="8613775" y="4207850"/>
            <a:ext cx="887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Object</a:t>
            </a:r>
          </a:p>
        </p:txBody>
      </p:sp>
    </p:spTree>
    <p:extLst>
      <p:ext uri="{BB962C8B-B14F-4D97-AF65-F5344CB8AC3E}">
        <p14:creationId xmlns:p14="http://schemas.microsoft.com/office/powerpoint/2010/main" val="2907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4" grpId="0" animBg="1"/>
      <p:bldP spid="16" grpId="0"/>
      <p:bldP spid="36" grpId="0" animBg="1"/>
      <p:bldP spid="37" grpId="0"/>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35C5-EB1A-4027-BECD-F1F7A9CA1932}"/>
              </a:ext>
            </a:extLst>
          </p:cNvPr>
          <p:cNvSpPr>
            <a:spLocks noGrp="1"/>
          </p:cNvSpPr>
          <p:nvPr>
            <p:ph type="title"/>
          </p:nvPr>
        </p:nvSpPr>
        <p:spPr/>
        <p:txBody>
          <a:bodyPr/>
          <a:lstStyle/>
          <a:p>
            <a:r>
              <a:rPr lang="en-US"/>
              <a:t>Variables hold objects</a:t>
            </a:r>
          </a:p>
        </p:txBody>
      </p:sp>
      <p:pic>
        <p:nvPicPr>
          <p:cNvPr id="7" name="Picture 7">
            <a:extLst>
              <a:ext uri="{FF2B5EF4-FFF2-40B4-BE49-F238E27FC236}">
                <a16:creationId xmlns:a16="http://schemas.microsoft.com/office/drawing/2014/main" id="{4D128C6B-97F4-478C-B838-24EDE5BCFF4B}"/>
              </a:ext>
            </a:extLst>
          </p:cNvPr>
          <p:cNvPicPr>
            <a:picLocks noGrp="1" noChangeAspect="1"/>
          </p:cNvPicPr>
          <p:nvPr>
            <p:ph idx="1"/>
          </p:nvPr>
        </p:nvPicPr>
        <p:blipFill rotWithShape="1">
          <a:blip r:embed="rId2"/>
          <a:srcRect l="3764" t="16693" r="79256" b="71589"/>
          <a:stretch/>
        </p:blipFill>
        <p:spPr>
          <a:xfrm>
            <a:off x="4217790" y="2740449"/>
            <a:ext cx="6930209" cy="1363423"/>
          </a:xfrm>
          <a:prstGeom prst="rect">
            <a:avLst/>
          </a:prstGeom>
        </p:spPr>
      </p:pic>
    </p:spTree>
    <p:extLst>
      <p:ext uri="{BB962C8B-B14F-4D97-AF65-F5344CB8AC3E}">
        <p14:creationId xmlns:p14="http://schemas.microsoft.com/office/powerpoint/2010/main" val="320413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06BF-BC1D-4843-8626-D2EEE20D2AA9}"/>
              </a:ext>
            </a:extLst>
          </p:cNvPr>
          <p:cNvSpPr>
            <a:spLocks noGrp="1"/>
          </p:cNvSpPr>
          <p:nvPr>
            <p:ph type="title"/>
          </p:nvPr>
        </p:nvSpPr>
        <p:spPr/>
        <p:txBody>
          <a:bodyPr/>
          <a:lstStyle/>
          <a:p>
            <a:r>
              <a:rPr lang="en-US"/>
              <a:t>Hold references to specific objects</a:t>
            </a:r>
          </a:p>
        </p:txBody>
      </p:sp>
      <p:pic>
        <p:nvPicPr>
          <p:cNvPr id="5" name="Picture 7">
            <a:extLst>
              <a:ext uri="{FF2B5EF4-FFF2-40B4-BE49-F238E27FC236}">
                <a16:creationId xmlns:a16="http://schemas.microsoft.com/office/drawing/2014/main" id="{F7AEDB98-0519-45B4-8F46-066FAF6304B8}"/>
              </a:ext>
            </a:extLst>
          </p:cNvPr>
          <p:cNvPicPr>
            <a:picLocks noChangeAspect="1"/>
          </p:cNvPicPr>
          <p:nvPr/>
        </p:nvPicPr>
        <p:blipFill rotWithShape="1">
          <a:blip r:embed="rId2"/>
          <a:srcRect l="3826" t="28004" r="79216" b="54077"/>
          <a:stretch/>
        </p:blipFill>
        <p:spPr>
          <a:xfrm>
            <a:off x="4217790" y="2515597"/>
            <a:ext cx="6921028" cy="2084879"/>
          </a:xfrm>
          <a:prstGeom prst="rect">
            <a:avLst/>
          </a:prstGeom>
        </p:spPr>
      </p:pic>
      <p:sp>
        <p:nvSpPr>
          <p:cNvPr id="7" name="Oval 6">
            <a:extLst>
              <a:ext uri="{FF2B5EF4-FFF2-40B4-BE49-F238E27FC236}">
                <a16:creationId xmlns:a16="http://schemas.microsoft.com/office/drawing/2014/main" id="{A242171C-1B6F-41E6-AF28-2D04AEEFC67F}"/>
              </a:ext>
            </a:extLst>
          </p:cNvPr>
          <p:cNvSpPr/>
          <p:nvPr/>
        </p:nvSpPr>
        <p:spPr>
          <a:xfrm>
            <a:off x="3857938" y="4139001"/>
            <a:ext cx="6033537" cy="274822"/>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43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81EE-EA01-450F-8310-C753F28A745F}"/>
              </a:ext>
            </a:extLst>
          </p:cNvPr>
          <p:cNvSpPr>
            <a:spLocks noGrp="1"/>
          </p:cNvSpPr>
          <p:nvPr>
            <p:ph type="title"/>
          </p:nvPr>
        </p:nvSpPr>
        <p:spPr/>
        <p:txBody>
          <a:bodyPr/>
          <a:lstStyle/>
          <a:p>
            <a:r>
              <a:rPr lang="en-US"/>
              <a:t>Similar but not the same</a:t>
            </a:r>
          </a:p>
        </p:txBody>
      </p:sp>
      <p:pic>
        <p:nvPicPr>
          <p:cNvPr id="5" name="Picture 7">
            <a:extLst>
              <a:ext uri="{FF2B5EF4-FFF2-40B4-BE49-F238E27FC236}">
                <a16:creationId xmlns:a16="http://schemas.microsoft.com/office/drawing/2014/main" id="{32D6D1B4-1031-44D1-90C0-B3E18B09CDCB}"/>
              </a:ext>
            </a:extLst>
          </p:cNvPr>
          <p:cNvPicPr>
            <a:picLocks noChangeAspect="1"/>
          </p:cNvPicPr>
          <p:nvPr/>
        </p:nvPicPr>
        <p:blipFill rotWithShape="1">
          <a:blip r:embed="rId2"/>
          <a:srcRect l="3765" t="45376" r="79278" b="38064"/>
          <a:stretch/>
        </p:blipFill>
        <p:spPr>
          <a:xfrm>
            <a:off x="4217790" y="2515597"/>
            <a:ext cx="6920824" cy="1926666"/>
          </a:xfrm>
          <a:prstGeom prst="rect">
            <a:avLst/>
          </a:prstGeom>
        </p:spPr>
      </p:pic>
      <p:sp>
        <p:nvSpPr>
          <p:cNvPr id="6" name="Right Brace 5">
            <a:extLst>
              <a:ext uri="{FF2B5EF4-FFF2-40B4-BE49-F238E27FC236}">
                <a16:creationId xmlns:a16="http://schemas.microsoft.com/office/drawing/2014/main" id="{E9ABADC1-0B0A-421C-9B8C-8F68F0078A3E}"/>
              </a:ext>
            </a:extLst>
          </p:cNvPr>
          <p:cNvSpPr/>
          <p:nvPr/>
        </p:nvSpPr>
        <p:spPr>
          <a:xfrm>
            <a:off x="9428537" y="3771274"/>
            <a:ext cx="274819" cy="462197"/>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Not Equal 6">
            <a:extLst>
              <a:ext uri="{FF2B5EF4-FFF2-40B4-BE49-F238E27FC236}">
                <a16:creationId xmlns:a16="http://schemas.microsoft.com/office/drawing/2014/main" id="{DCD4CAC5-EF66-44A5-9E3B-37BA42ED25F7}"/>
              </a:ext>
            </a:extLst>
          </p:cNvPr>
          <p:cNvSpPr/>
          <p:nvPr/>
        </p:nvSpPr>
        <p:spPr>
          <a:xfrm>
            <a:off x="9804034" y="3801723"/>
            <a:ext cx="337279" cy="399738"/>
          </a:xfrm>
          <a:prstGeom prst="mathNotEqual">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3822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0D02-C9DC-4369-927D-4E5FE76126A3}"/>
              </a:ext>
            </a:extLst>
          </p:cNvPr>
          <p:cNvSpPr>
            <a:spLocks noGrp="1"/>
          </p:cNvSpPr>
          <p:nvPr>
            <p:ph type="title"/>
          </p:nvPr>
        </p:nvSpPr>
        <p:spPr>
          <a:xfrm>
            <a:off x="252919" y="1123837"/>
            <a:ext cx="2947482" cy="4601183"/>
          </a:xfrm>
        </p:spPr>
        <p:txBody>
          <a:bodyPr/>
          <a:lstStyle/>
          <a:p>
            <a:r>
              <a:rPr lang="en-US"/>
              <a:t>Can be reassigned </a:t>
            </a:r>
          </a:p>
        </p:txBody>
      </p:sp>
      <p:pic>
        <p:nvPicPr>
          <p:cNvPr id="5" name="Picture 7">
            <a:extLst>
              <a:ext uri="{FF2B5EF4-FFF2-40B4-BE49-F238E27FC236}">
                <a16:creationId xmlns:a16="http://schemas.microsoft.com/office/drawing/2014/main" id="{CA42184B-02B0-40BD-AD31-C1025B5E71CD}"/>
              </a:ext>
            </a:extLst>
          </p:cNvPr>
          <p:cNvPicPr>
            <a:picLocks noChangeAspect="1"/>
          </p:cNvPicPr>
          <p:nvPr/>
        </p:nvPicPr>
        <p:blipFill rotWithShape="1">
          <a:blip r:embed="rId2"/>
          <a:srcRect l="3857" t="60860" r="79186" b="16989"/>
          <a:stretch/>
        </p:blipFill>
        <p:spPr>
          <a:xfrm>
            <a:off x="4217790" y="2515597"/>
            <a:ext cx="6920864" cy="2577226"/>
          </a:xfrm>
          <a:prstGeom prst="rect">
            <a:avLst/>
          </a:prstGeom>
        </p:spPr>
      </p:pic>
    </p:spTree>
    <p:extLst>
      <p:ext uri="{BB962C8B-B14F-4D97-AF65-F5344CB8AC3E}">
        <p14:creationId xmlns:p14="http://schemas.microsoft.com/office/powerpoint/2010/main" val="420862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6280-01EA-41FE-8315-39177715415D}"/>
              </a:ext>
            </a:extLst>
          </p:cNvPr>
          <p:cNvSpPr>
            <a:spLocks noGrp="1"/>
          </p:cNvSpPr>
          <p:nvPr>
            <p:ph type="title"/>
          </p:nvPr>
        </p:nvSpPr>
        <p:spPr/>
        <p:txBody>
          <a:bodyPr/>
          <a:lstStyle/>
          <a:p>
            <a:r>
              <a:rPr lang="en-US"/>
              <a:t>Can do multiple assignments</a:t>
            </a:r>
          </a:p>
        </p:txBody>
      </p:sp>
      <p:pic>
        <p:nvPicPr>
          <p:cNvPr id="4" name="Picture 4">
            <a:extLst>
              <a:ext uri="{FF2B5EF4-FFF2-40B4-BE49-F238E27FC236}">
                <a16:creationId xmlns:a16="http://schemas.microsoft.com/office/drawing/2014/main" id="{ED6385F2-FE23-40B2-A614-797E4A3E2AB2}"/>
              </a:ext>
            </a:extLst>
          </p:cNvPr>
          <p:cNvPicPr>
            <a:picLocks noGrp="1" noChangeAspect="1"/>
          </p:cNvPicPr>
          <p:nvPr>
            <p:ph idx="1"/>
          </p:nvPr>
        </p:nvPicPr>
        <p:blipFill rotWithShape="1">
          <a:blip r:embed="rId2"/>
          <a:srcRect l="3769" t="61376" r="80111" b="7861"/>
          <a:stretch/>
        </p:blipFill>
        <p:spPr>
          <a:xfrm>
            <a:off x="4218617" y="1686082"/>
            <a:ext cx="6480455" cy="3488454"/>
          </a:xfrm>
          <a:prstGeom prst="rect">
            <a:avLst/>
          </a:prstGeom>
        </p:spPr>
      </p:pic>
    </p:spTree>
    <p:extLst>
      <p:ext uri="{BB962C8B-B14F-4D97-AF65-F5344CB8AC3E}">
        <p14:creationId xmlns:p14="http://schemas.microsoft.com/office/powerpoint/2010/main" val="3958172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E95AEC-C5E0-4F18-8F53-C81418D5FB62}"/>
              </a:ext>
            </a:extLst>
          </p:cNvPr>
          <p:cNvSpPr>
            <a:spLocks noGrp="1"/>
          </p:cNvSpPr>
          <p:nvPr>
            <p:ph type="title"/>
          </p:nvPr>
        </p:nvSpPr>
        <p:spPr>
          <a:xfrm>
            <a:off x="494260" y="1683144"/>
            <a:ext cx="2774922" cy="3491712"/>
          </a:xfrm>
        </p:spPr>
        <p:txBody>
          <a:bodyPr>
            <a:normAutofit/>
          </a:bodyPr>
          <a:lstStyle/>
          <a:p>
            <a:r>
              <a:rPr lang="en-US"/>
              <a:t>Naming conventions </a:t>
            </a:r>
          </a:p>
        </p:txBody>
      </p:sp>
      <p:sp>
        <p:nvSpPr>
          <p:cNvPr id="3" name="Content Placeholder 2">
            <a:extLst>
              <a:ext uri="{FF2B5EF4-FFF2-40B4-BE49-F238E27FC236}">
                <a16:creationId xmlns:a16="http://schemas.microsoft.com/office/drawing/2014/main" id="{DBCADCAD-9D46-413C-94E2-BBB26A5C110B}"/>
              </a:ext>
            </a:extLst>
          </p:cNvPr>
          <p:cNvSpPr>
            <a:spLocks noGrp="1"/>
          </p:cNvSpPr>
          <p:nvPr>
            <p:ph idx="1"/>
          </p:nvPr>
        </p:nvSpPr>
        <p:spPr>
          <a:xfrm>
            <a:off x="4361606" y="1683143"/>
            <a:ext cx="6627377" cy="3491713"/>
          </a:xfrm>
        </p:spPr>
        <p:txBody>
          <a:bodyPr>
            <a:normAutofit/>
          </a:bodyPr>
          <a:lstStyle/>
          <a:p>
            <a:r>
              <a:rPr lang="en-US">
                <a:ea typeface="+mn-lt"/>
                <a:cs typeface="+mn-lt"/>
              </a:rPr>
              <a:t>A variable name must start with a letter or the underscore character</a:t>
            </a:r>
            <a:endParaRPr lang="en-US"/>
          </a:p>
          <a:p>
            <a:r>
              <a:rPr lang="en-US">
                <a:ea typeface="+mn-lt"/>
                <a:cs typeface="+mn-lt"/>
              </a:rPr>
              <a:t>A variable name cannot start with a number</a:t>
            </a:r>
            <a:endParaRPr lang="en-US"/>
          </a:p>
          <a:p>
            <a:r>
              <a:rPr lang="en-US">
                <a:ea typeface="+mn-lt"/>
                <a:cs typeface="+mn-lt"/>
              </a:rPr>
              <a:t>A variable name can only contain alpha-numeric characters and underscores (A-z, 0-9, and _ )</a:t>
            </a:r>
            <a:endParaRPr lang="en-US"/>
          </a:p>
          <a:p>
            <a:r>
              <a:rPr lang="en-US">
                <a:ea typeface="+mn-lt"/>
                <a:cs typeface="+mn-lt"/>
              </a:rPr>
              <a:t>Variable names are case-sensitive (age, Age and AGE are three different variables)</a:t>
            </a:r>
            <a:endParaRPr lang="en-US"/>
          </a:p>
        </p:txBody>
      </p:sp>
      <p:sp>
        <p:nvSpPr>
          <p:cNvPr id="16" name="Freeform: Shape 15">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000C60F-1E8F-4AB5-87CF-57C4F10399BE}"/>
              </a:ext>
            </a:extLst>
          </p:cNvPr>
          <p:cNvSpPr txBox="1"/>
          <p:nvPr/>
        </p:nvSpPr>
        <p:spPr>
          <a:xfrm>
            <a:off x="9667631" y="5339862"/>
            <a:ext cx="15318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Source: </a:t>
            </a:r>
            <a:r>
              <a:rPr lang="en-US" sz="1100">
                <a:hlinkClick r:id="rId2"/>
              </a:rPr>
              <a:t>w3schools.com</a:t>
            </a:r>
            <a:endParaRPr lang="en-US" sz="1100"/>
          </a:p>
        </p:txBody>
      </p:sp>
    </p:spTree>
    <p:extLst>
      <p:ext uri="{BB962C8B-B14F-4D97-AF65-F5344CB8AC3E}">
        <p14:creationId xmlns:p14="http://schemas.microsoft.com/office/powerpoint/2010/main" val="26784880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F35A63-E1B6-D04C-98C1-500FFB1C4A36}"/>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What is it?</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9BB675A-FCE4-A64E-B77B-0115D39FC3BD}"/>
              </a:ext>
            </a:extLst>
          </p:cNvPr>
          <p:cNvSpPr>
            <a:spLocks noGrp="1"/>
          </p:cNvSpPr>
          <p:nvPr>
            <p:ph idx="1"/>
          </p:nvPr>
        </p:nvSpPr>
        <p:spPr>
          <a:xfrm>
            <a:off x="5289229" y="864108"/>
            <a:ext cx="5910677" cy="5120640"/>
          </a:xfrm>
        </p:spPr>
        <p:txBody>
          <a:bodyPr>
            <a:normAutofit/>
          </a:bodyPr>
          <a:lstStyle/>
          <a:p>
            <a:r>
              <a:rPr lang="en-US"/>
              <a:t>High level interpreted , object-oriented language </a:t>
            </a:r>
          </a:p>
          <a:p>
            <a:pPr lvl="1"/>
            <a:r>
              <a:rPr lang="en-US"/>
              <a:t>Basically, math, English and an absolute godsend </a:t>
            </a:r>
          </a:p>
          <a:p>
            <a:r>
              <a:rPr lang="en-US"/>
              <a:t>Excellent for beginners </a:t>
            </a:r>
          </a:p>
          <a:p>
            <a:r>
              <a:rPr lang="en-US"/>
              <a:t>Simple syntax </a:t>
            </a:r>
          </a:p>
          <a:p>
            <a:r>
              <a:rPr lang="en-US"/>
              <a:t>Intuitive execution </a:t>
            </a:r>
          </a:p>
          <a:p>
            <a:r>
              <a:rPr lang="en-US"/>
              <a:t>Powerful modern features </a:t>
            </a:r>
          </a:p>
          <a:p>
            <a:r>
              <a:rPr lang="en-US"/>
              <a:t>Can be used for multiple problems </a:t>
            </a:r>
          </a:p>
          <a:p>
            <a:pPr lvl="1"/>
            <a:r>
              <a:rPr lang="en-US"/>
              <a:t>Considered the Swiss Army knife of programming languages</a:t>
            </a:r>
          </a:p>
          <a:p>
            <a:r>
              <a:rPr lang="en-US" b="1"/>
              <a:t>Fun fact</a:t>
            </a:r>
            <a:r>
              <a:rPr lang="en-US"/>
              <a:t>: the name is derived from the English comedy troop, Monty Python</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680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A8A67-2155-4750-AABA-35C2A3C398A5}"/>
              </a:ext>
            </a:extLst>
          </p:cNvPr>
          <p:cNvSpPr>
            <a:spLocks noGrp="1"/>
          </p:cNvSpPr>
          <p:nvPr>
            <p:ph type="title"/>
          </p:nvPr>
        </p:nvSpPr>
        <p:spPr>
          <a:xfrm>
            <a:off x="8389648" y="1123837"/>
            <a:ext cx="2947482" cy="4601183"/>
          </a:xfrm>
        </p:spPr>
        <p:txBody>
          <a:bodyPr>
            <a:normAutofit/>
          </a:bodyPr>
          <a:lstStyle/>
          <a:p>
            <a:r>
              <a:rPr lang="en-US"/>
              <a:t>Examples</a:t>
            </a:r>
          </a:p>
        </p:txBody>
      </p:sp>
      <p:sp>
        <p:nvSpPr>
          <p:cNvPr id="26" name="Rectangle 25">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FF3A6C3D-CDE7-40CC-A91D-C596659E87C8}"/>
              </a:ext>
            </a:extLst>
          </p:cNvPr>
          <p:cNvGraphicFramePr>
            <a:graphicFrameLocks noGrp="1"/>
          </p:cNvGraphicFramePr>
          <p:nvPr>
            <p:ph idx="1"/>
            <p:extLst>
              <p:ext uri="{D42A27DB-BD31-4B8C-83A1-F6EECF244321}">
                <p14:modId xmlns:p14="http://schemas.microsoft.com/office/powerpoint/2010/main" val="2623166247"/>
              </p:ext>
            </p:extLst>
          </p:nvPr>
        </p:nvGraphicFramePr>
        <p:xfrm>
          <a:off x="650875" y="1597398"/>
          <a:ext cx="6711952" cy="3677496"/>
        </p:xfrm>
        <a:graphic>
          <a:graphicData uri="http://schemas.openxmlformats.org/drawingml/2006/table">
            <a:tbl>
              <a:tblPr firstRow="1" bandRow="1">
                <a:tableStyleId>{3B4B98B0-60AC-42C2-AFA5-B58CD77FA1E5}</a:tableStyleId>
              </a:tblPr>
              <a:tblGrid>
                <a:gridCol w="2149326">
                  <a:extLst>
                    <a:ext uri="{9D8B030D-6E8A-4147-A177-3AD203B41FA5}">
                      <a16:colId xmlns:a16="http://schemas.microsoft.com/office/drawing/2014/main" val="433425199"/>
                    </a:ext>
                  </a:extLst>
                </a:gridCol>
                <a:gridCol w="1897350">
                  <a:extLst>
                    <a:ext uri="{9D8B030D-6E8A-4147-A177-3AD203B41FA5}">
                      <a16:colId xmlns:a16="http://schemas.microsoft.com/office/drawing/2014/main" val="1108942105"/>
                    </a:ext>
                  </a:extLst>
                </a:gridCol>
                <a:gridCol w="2665276">
                  <a:extLst>
                    <a:ext uri="{9D8B030D-6E8A-4147-A177-3AD203B41FA5}">
                      <a16:colId xmlns:a16="http://schemas.microsoft.com/office/drawing/2014/main" val="3248015857"/>
                    </a:ext>
                  </a:extLst>
                </a:gridCol>
              </a:tblGrid>
              <a:tr h="1087648">
                <a:tc>
                  <a:txBody>
                    <a:bodyPr/>
                    <a:lstStyle/>
                    <a:p>
                      <a:r>
                        <a:rPr lang="en-US" sz="2600"/>
                        <a:t>Syntax Error</a:t>
                      </a:r>
                      <a:endParaRPr lang="en-US" sz="2600" b="1">
                        <a:solidFill>
                          <a:schemeClr val="tx1">
                            <a:lumMod val="75000"/>
                            <a:lumOff val="25000"/>
                          </a:schemeClr>
                        </a:solidFill>
                      </a:endParaRPr>
                    </a:p>
                  </a:txBody>
                  <a:tcPr marL="258287" marR="193716" marT="129144" marB="129144"/>
                </a:tc>
                <a:tc>
                  <a:txBody>
                    <a:bodyPr/>
                    <a:lstStyle/>
                    <a:p>
                      <a:r>
                        <a:rPr lang="en-US" sz="2600"/>
                        <a:t>Bad Practice </a:t>
                      </a:r>
                      <a:endParaRPr lang="en-US" sz="2600" b="1">
                        <a:solidFill>
                          <a:schemeClr val="tx1">
                            <a:lumMod val="75000"/>
                            <a:lumOff val="25000"/>
                          </a:schemeClr>
                        </a:solidFill>
                      </a:endParaRPr>
                    </a:p>
                  </a:txBody>
                  <a:tcPr marL="258287" marR="193716" marT="129144" marB="129144"/>
                </a:tc>
                <a:tc>
                  <a:txBody>
                    <a:bodyPr/>
                    <a:lstStyle/>
                    <a:p>
                      <a:r>
                        <a:rPr lang="en-US" sz="2600"/>
                        <a:t>Good Practice</a:t>
                      </a:r>
                      <a:endParaRPr lang="en-US" sz="2600" b="1">
                        <a:solidFill>
                          <a:schemeClr val="tx1">
                            <a:lumMod val="75000"/>
                            <a:lumOff val="25000"/>
                          </a:schemeClr>
                        </a:solidFill>
                      </a:endParaRPr>
                    </a:p>
                  </a:txBody>
                  <a:tcPr marL="258287" marR="193716" marT="129144" marB="129144"/>
                </a:tc>
                <a:extLst>
                  <a:ext uri="{0D108BD9-81ED-4DB2-BD59-A6C34878D82A}">
                    <a16:rowId xmlns:a16="http://schemas.microsoft.com/office/drawing/2014/main" val="2959403550"/>
                  </a:ext>
                </a:extLst>
              </a:tr>
              <a:tr h="577526">
                <a:tc>
                  <a:txBody>
                    <a:bodyPr/>
                    <a:lstStyle/>
                    <a:p>
                      <a:r>
                        <a:rPr lang="en-US" sz="1800"/>
                        <a:t>Person Record</a:t>
                      </a:r>
                      <a:endParaRPr lang="en-US" sz="1800">
                        <a:solidFill>
                          <a:schemeClr val="tx1">
                            <a:lumMod val="75000"/>
                            <a:lumOff val="25000"/>
                          </a:schemeClr>
                        </a:solidFill>
                      </a:endParaRPr>
                    </a:p>
                  </a:txBody>
                  <a:tcPr marL="258287" marR="193716" marT="129144" marB="129144"/>
                </a:tc>
                <a:tc>
                  <a:txBody>
                    <a:bodyPr/>
                    <a:lstStyle/>
                    <a:p>
                      <a:r>
                        <a:rPr lang="en-US" sz="1800"/>
                        <a:t>PRcrd</a:t>
                      </a:r>
                      <a:endParaRPr lang="en-US" sz="1800">
                        <a:solidFill>
                          <a:schemeClr val="tx1">
                            <a:lumMod val="75000"/>
                            <a:lumOff val="25000"/>
                          </a:schemeClr>
                        </a:solidFill>
                      </a:endParaRPr>
                    </a:p>
                  </a:txBody>
                  <a:tcPr marL="258287" marR="193716" marT="129144" marB="129144"/>
                </a:tc>
                <a:tc>
                  <a:txBody>
                    <a:bodyPr/>
                    <a:lstStyle/>
                    <a:p>
                      <a:r>
                        <a:rPr lang="en-US" sz="1800"/>
                        <a:t>PersonRecord</a:t>
                      </a:r>
                      <a:endParaRPr lang="en-US" sz="1800">
                        <a:solidFill>
                          <a:schemeClr val="tx1">
                            <a:lumMod val="75000"/>
                            <a:lumOff val="25000"/>
                          </a:schemeClr>
                        </a:solidFill>
                      </a:endParaRPr>
                    </a:p>
                  </a:txBody>
                  <a:tcPr marL="258287" marR="193716" marT="129144" marB="129144"/>
                </a:tc>
                <a:extLst>
                  <a:ext uri="{0D108BD9-81ED-4DB2-BD59-A6C34878D82A}">
                    <a16:rowId xmlns:a16="http://schemas.microsoft.com/office/drawing/2014/main" val="3255652142"/>
                  </a:ext>
                </a:extLst>
              </a:tr>
              <a:tr h="857270">
                <a:tc>
                  <a:txBody>
                    <a:bodyPr/>
                    <a:lstStyle/>
                    <a:p>
                      <a:r>
                        <a:rPr lang="en-US" sz="1800"/>
                        <a:t>DEFAULT-HEIGHT</a:t>
                      </a:r>
                      <a:endParaRPr lang="en-US" sz="1800">
                        <a:solidFill>
                          <a:schemeClr val="tx1">
                            <a:lumMod val="75000"/>
                            <a:lumOff val="25000"/>
                          </a:schemeClr>
                        </a:solidFill>
                      </a:endParaRPr>
                    </a:p>
                  </a:txBody>
                  <a:tcPr marL="258287" marR="193716" marT="129144" marB="129144"/>
                </a:tc>
                <a:tc>
                  <a:txBody>
                    <a:bodyPr/>
                    <a:lstStyle/>
                    <a:p>
                      <a:r>
                        <a:rPr lang="en-US" sz="1800"/>
                        <a:t>Default_Ht</a:t>
                      </a:r>
                      <a:endParaRPr lang="en-US" sz="1800">
                        <a:solidFill>
                          <a:schemeClr val="tx1">
                            <a:lumMod val="75000"/>
                            <a:lumOff val="25000"/>
                          </a:schemeClr>
                        </a:solidFill>
                      </a:endParaRPr>
                    </a:p>
                  </a:txBody>
                  <a:tcPr marL="258287" marR="193716" marT="129144" marB="129144"/>
                </a:tc>
                <a:tc>
                  <a:txBody>
                    <a:bodyPr/>
                    <a:lstStyle/>
                    <a:p>
                      <a:r>
                        <a:rPr lang="en-US" sz="1800"/>
                        <a:t>DEFAULT_HEIGHT</a:t>
                      </a:r>
                      <a:endParaRPr lang="en-US" sz="1800">
                        <a:solidFill>
                          <a:schemeClr val="tx1">
                            <a:lumMod val="75000"/>
                            <a:lumOff val="25000"/>
                          </a:schemeClr>
                        </a:solidFill>
                      </a:endParaRPr>
                    </a:p>
                  </a:txBody>
                  <a:tcPr marL="258287" marR="193716" marT="129144" marB="129144"/>
                </a:tc>
                <a:extLst>
                  <a:ext uri="{0D108BD9-81ED-4DB2-BD59-A6C34878D82A}">
                    <a16:rowId xmlns:a16="http://schemas.microsoft.com/office/drawing/2014/main" val="2448220477"/>
                  </a:ext>
                </a:extLst>
              </a:tr>
              <a:tr h="577526">
                <a:tc>
                  <a:txBody>
                    <a:bodyPr/>
                    <a:lstStyle/>
                    <a:p>
                      <a:r>
                        <a:rPr lang="en-US" sz="1800"/>
                        <a:t>class</a:t>
                      </a:r>
                      <a:endParaRPr lang="en-US" sz="1800">
                        <a:solidFill>
                          <a:schemeClr val="tx1">
                            <a:lumMod val="75000"/>
                            <a:lumOff val="25000"/>
                          </a:schemeClr>
                        </a:solidFill>
                      </a:endParaRPr>
                    </a:p>
                  </a:txBody>
                  <a:tcPr marL="258287" marR="193716" marT="129144" marB="129144"/>
                </a:tc>
                <a:tc>
                  <a:txBody>
                    <a:bodyPr/>
                    <a:lstStyle/>
                    <a:p>
                      <a:r>
                        <a:rPr lang="en-US" sz="1800"/>
                        <a:t>Class</a:t>
                      </a:r>
                      <a:endParaRPr lang="en-US" sz="1800">
                        <a:solidFill>
                          <a:schemeClr val="tx1">
                            <a:lumMod val="75000"/>
                            <a:lumOff val="25000"/>
                          </a:schemeClr>
                        </a:solidFill>
                      </a:endParaRPr>
                    </a:p>
                  </a:txBody>
                  <a:tcPr marL="258287" marR="193716" marT="129144" marB="129144"/>
                </a:tc>
                <a:tc>
                  <a:txBody>
                    <a:bodyPr/>
                    <a:lstStyle/>
                    <a:p>
                      <a:r>
                        <a:rPr lang="en-US" sz="1800"/>
                        <a:t>AlgebraCourse</a:t>
                      </a:r>
                      <a:endParaRPr lang="en-US" sz="1800">
                        <a:solidFill>
                          <a:schemeClr val="tx1">
                            <a:lumMod val="75000"/>
                            <a:lumOff val="25000"/>
                          </a:schemeClr>
                        </a:solidFill>
                      </a:endParaRPr>
                    </a:p>
                  </a:txBody>
                  <a:tcPr marL="258287" marR="193716" marT="129144" marB="129144"/>
                </a:tc>
                <a:extLst>
                  <a:ext uri="{0D108BD9-81ED-4DB2-BD59-A6C34878D82A}">
                    <a16:rowId xmlns:a16="http://schemas.microsoft.com/office/drawing/2014/main" val="2757031444"/>
                  </a:ext>
                </a:extLst>
              </a:tr>
              <a:tr h="577526">
                <a:tc>
                  <a:txBody>
                    <a:bodyPr/>
                    <a:lstStyle/>
                    <a:p>
                      <a:r>
                        <a:rPr lang="en-US" sz="1800"/>
                        <a:t>2totalweight</a:t>
                      </a:r>
                      <a:endParaRPr lang="en-US" sz="1800">
                        <a:solidFill>
                          <a:schemeClr val="tx1">
                            <a:lumMod val="75000"/>
                            <a:lumOff val="25000"/>
                          </a:schemeClr>
                        </a:solidFill>
                      </a:endParaRPr>
                    </a:p>
                  </a:txBody>
                  <a:tcPr marL="258287" marR="193716" marT="129144" marB="129144"/>
                </a:tc>
                <a:tc>
                  <a:txBody>
                    <a:bodyPr/>
                    <a:lstStyle/>
                    <a:p>
                      <a:r>
                        <a:rPr lang="en-US" sz="1800"/>
                        <a:t>num2</a:t>
                      </a:r>
                      <a:endParaRPr lang="en-US" sz="1800">
                        <a:solidFill>
                          <a:schemeClr val="tx1">
                            <a:lumMod val="75000"/>
                            <a:lumOff val="25000"/>
                          </a:schemeClr>
                        </a:solidFill>
                      </a:endParaRPr>
                    </a:p>
                  </a:txBody>
                  <a:tcPr marL="258287" marR="193716" marT="129144" marB="129144"/>
                </a:tc>
                <a:tc>
                  <a:txBody>
                    <a:bodyPr/>
                    <a:lstStyle/>
                    <a:p>
                      <a:r>
                        <a:rPr lang="en-US" sz="1800"/>
                        <a:t>Total_weight</a:t>
                      </a:r>
                      <a:endParaRPr lang="en-US" sz="1800">
                        <a:solidFill>
                          <a:schemeClr val="tx1">
                            <a:lumMod val="75000"/>
                            <a:lumOff val="25000"/>
                          </a:schemeClr>
                        </a:solidFill>
                      </a:endParaRPr>
                    </a:p>
                  </a:txBody>
                  <a:tcPr marL="258287" marR="193716" marT="129144" marB="129144"/>
                </a:tc>
                <a:extLst>
                  <a:ext uri="{0D108BD9-81ED-4DB2-BD59-A6C34878D82A}">
                    <a16:rowId xmlns:a16="http://schemas.microsoft.com/office/drawing/2014/main" val="3660192219"/>
                  </a:ext>
                </a:extLst>
              </a:tr>
            </a:tbl>
          </a:graphicData>
        </a:graphic>
      </p:graphicFrame>
      <p:sp>
        <p:nvSpPr>
          <p:cNvPr id="6" name="TextBox 5">
            <a:extLst>
              <a:ext uri="{FF2B5EF4-FFF2-40B4-BE49-F238E27FC236}">
                <a16:creationId xmlns:a16="http://schemas.microsoft.com/office/drawing/2014/main" id="{84E2E0E6-F07F-409C-97E0-AF0746474234}"/>
              </a:ext>
            </a:extLst>
          </p:cNvPr>
          <p:cNvSpPr txBox="1"/>
          <p:nvPr/>
        </p:nvSpPr>
        <p:spPr>
          <a:xfrm>
            <a:off x="6826101" y="5600998"/>
            <a:ext cx="103940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Source: </a:t>
            </a:r>
            <a:r>
              <a:rPr lang="en-US" sz="1100">
                <a:hlinkClick r:id="rId2"/>
              </a:rPr>
              <a:t>Python basics</a:t>
            </a:r>
            <a:endParaRPr lang="en-US" sz="1100"/>
          </a:p>
        </p:txBody>
      </p:sp>
    </p:spTree>
    <p:extLst>
      <p:ext uri="{BB962C8B-B14F-4D97-AF65-F5344CB8AC3E}">
        <p14:creationId xmlns:p14="http://schemas.microsoft.com/office/powerpoint/2010/main" val="104625956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E295A1-F3C9-4529-A504-1157B1B8C2B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Order</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FE7DB6-651E-4EFD-8BF9-922266AAC4A7}"/>
              </a:ext>
            </a:extLst>
          </p:cNvPr>
          <p:cNvSpPr>
            <a:spLocks noGrp="1"/>
          </p:cNvSpPr>
          <p:nvPr>
            <p:ph idx="1"/>
          </p:nvPr>
        </p:nvSpPr>
        <p:spPr>
          <a:xfrm>
            <a:off x="5289229" y="864108"/>
            <a:ext cx="5910677" cy="5120640"/>
          </a:xfrm>
        </p:spPr>
        <p:txBody>
          <a:bodyPr>
            <a:normAutofit/>
          </a:bodyPr>
          <a:lstStyle/>
          <a:p>
            <a:r>
              <a:rPr lang="en-US"/>
              <a:t>Variable must be declared before they are used</a:t>
            </a:r>
          </a:p>
          <a:p>
            <a:r>
              <a:rPr lang="en-US"/>
              <a:t>Variables declared earlier remain the same unless reassigned</a:t>
            </a:r>
          </a:p>
          <a:p>
            <a:r>
              <a:rPr lang="en-US"/>
              <a:t>Variables assigned the value of another variable do not change if the original variable value is changed </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541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29C1E-2811-7F4A-809A-52862FBC1ECF}"/>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Operators</a:t>
            </a:r>
          </a:p>
        </p:txBody>
      </p:sp>
      <p:sp>
        <p:nvSpPr>
          <p:cNvPr id="3" name="Text Placeholder 2">
            <a:extLst>
              <a:ext uri="{FF2B5EF4-FFF2-40B4-BE49-F238E27FC236}">
                <a16:creationId xmlns:a16="http://schemas.microsoft.com/office/drawing/2014/main" id="{D28E1FAD-8A7A-0547-93B2-310AD0AC050C}"/>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latin typeface="Consolas"/>
              </a:rPr>
              <a:t>Lesson 3</a:t>
            </a:r>
          </a:p>
        </p:txBody>
      </p:sp>
      <p:sp>
        <p:nvSpPr>
          <p:cNvPr id="27" name="Rectangle 26">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06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006D54-DB47-4E55-AF1E-00466C5BC46F}"/>
              </a:ext>
            </a:extLst>
          </p:cNvPr>
          <p:cNvPicPr>
            <a:picLocks noChangeAspect="1"/>
          </p:cNvPicPr>
          <p:nvPr/>
        </p:nvPicPr>
        <p:blipFill rotWithShape="1">
          <a:blip r:embed="rId2"/>
          <a:srcRect t="23369" r="9094" b="3"/>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C71EA4-AE97-4923-9BCE-A2744631DC3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spc="-100"/>
              <a:t>Exactly what it sounds like </a:t>
            </a:r>
            <a:endParaRPr lang="en-US"/>
          </a:p>
        </p:txBody>
      </p:sp>
      <p:sp>
        <p:nvSpPr>
          <p:cNvPr id="17" name="Rectangle 16">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80D3E8ED-146A-4140-88C7-FA38B6BB1E4C}"/>
              </a:ext>
            </a:extLst>
          </p:cNvPr>
          <p:cNvSpPr txBox="1"/>
          <p:nvPr/>
        </p:nvSpPr>
        <p:spPr>
          <a:xfrm>
            <a:off x="5232399" y="1647093"/>
            <a:ext cx="63871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92D050"/>
                </a:solidFill>
                <a:latin typeface="Consolas"/>
              </a:rPr>
              <a:t>&gt;&gt;&gt;</a:t>
            </a:r>
            <a:r>
              <a:rPr lang="en-US" sz="3600">
                <a:solidFill>
                  <a:schemeClr val="bg1"/>
                </a:solidFill>
                <a:latin typeface="Consolas"/>
              </a:rPr>
              <a:t>a = </a:t>
            </a:r>
            <a:r>
              <a:rPr lang="en-US" sz="3600">
                <a:solidFill>
                  <a:schemeClr val="accent1"/>
                </a:solidFill>
                <a:latin typeface="Consolas"/>
              </a:rPr>
              <a:t>1 </a:t>
            </a:r>
            <a:r>
              <a:rPr lang="en-US" sz="3600">
                <a:solidFill>
                  <a:schemeClr val="bg1"/>
                </a:solidFill>
                <a:latin typeface="Consolas"/>
              </a:rPr>
              <a:t>+ </a:t>
            </a:r>
            <a:r>
              <a:rPr lang="en-US" sz="3600">
                <a:solidFill>
                  <a:schemeClr val="accent1"/>
                </a:solidFill>
                <a:latin typeface="Consolas"/>
              </a:rPr>
              <a:t>1</a:t>
            </a:r>
          </a:p>
          <a:p>
            <a:r>
              <a:rPr lang="en-US" sz="3600">
                <a:solidFill>
                  <a:srgbClr val="92D050"/>
                </a:solidFill>
                <a:latin typeface="Consolas"/>
              </a:rPr>
              <a:t>&gt;&gt;&gt;</a:t>
            </a:r>
            <a:r>
              <a:rPr lang="en-US" sz="3600">
                <a:solidFill>
                  <a:schemeClr val="bg1"/>
                </a:solidFill>
                <a:latin typeface="Consolas"/>
              </a:rPr>
              <a:t>print(</a:t>
            </a:r>
            <a:r>
              <a:rPr lang="en-US" sz="3600">
                <a:solidFill>
                  <a:srgbClr val="00B050"/>
                </a:solidFill>
                <a:latin typeface="Consolas"/>
              </a:rPr>
              <a:t>"a: "</a:t>
            </a:r>
            <a:r>
              <a:rPr lang="en-US" sz="3600">
                <a:solidFill>
                  <a:schemeClr val="bg1"/>
                </a:solidFill>
                <a:latin typeface="Consolas"/>
              </a:rPr>
              <a:t> + str(a))</a:t>
            </a:r>
          </a:p>
          <a:p>
            <a:r>
              <a:rPr lang="en-US" sz="3600">
                <a:solidFill>
                  <a:schemeClr val="bg1"/>
                </a:solidFill>
                <a:latin typeface="Consolas"/>
              </a:rPr>
              <a:t>a: 2</a:t>
            </a:r>
          </a:p>
        </p:txBody>
      </p:sp>
    </p:spTree>
    <p:extLst>
      <p:ext uri="{BB962C8B-B14F-4D97-AF65-F5344CB8AC3E}">
        <p14:creationId xmlns:p14="http://schemas.microsoft.com/office/powerpoint/2010/main" val="1836896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33957C-7ADC-4FD4-B097-3EDA58DA66B6}"/>
              </a:ext>
            </a:extLst>
          </p:cNvPr>
          <p:cNvSpPr>
            <a:spLocks noGrp="1"/>
          </p:cNvSpPr>
          <p:nvPr>
            <p:ph type="title"/>
          </p:nvPr>
        </p:nvSpPr>
        <p:spPr>
          <a:xfrm>
            <a:off x="641667" y="5257630"/>
            <a:ext cx="10908667" cy="1021405"/>
          </a:xfrm>
        </p:spPr>
        <p:txBody>
          <a:bodyPr>
            <a:normAutofit/>
          </a:bodyPr>
          <a:lstStyle/>
          <a:p>
            <a:pPr algn="ctr"/>
            <a:r>
              <a:rPr lang="en-US"/>
              <a:t>4 main types</a:t>
            </a:r>
          </a:p>
        </p:txBody>
      </p:sp>
      <p:sp>
        <p:nvSpPr>
          <p:cNvPr id="14"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0DDF9D6-5057-490B-98EE-5248C83537C6}"/>
              </a:ext>
            </a:extLst>
          </p:cNvPr>
          <p:cNvGraphicFramePr>
            <a:graphicFrameLocks noGrp="1"/>
          </p:cNvGraphicFramePr>
          <p:nvPr>
            <p:ph idx="1"/>
            <p:extLst>
              <p:ext uri="{D42A27DB-BD31-4B8C-83A1-F6EECF244321}">
                <p14:modId xmlns:p14="http://schemas.microsoft.com/office/powerpoint/2010/main" val="854408260"/>
              </p:ext>
            </p:extLst>
          </p:nvPr>
        </p:nvGraphicFramePr>
        <p:xfrm>
          <a:off x="907881" y="1097561"/>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701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D9681-B975-4755-BDF8-73142ED070C2}"/>
              </a:ext>
            </a:extLst>
          </p:cNvPr>
          <p:cNvSpPr>
            <a:spLocks noGrp="1"/>
          </p:cNvSpPr>
          <p:nvPr>
            <p:ph type="title"/>
          </p:nvPr>
        </p:nvSpPr>
        <p:spPr>
          <a:xfrm>
            <a:off x="8389648" y="1123837"/>
            <a:ext cx="2947482" cy="4601183"/>
          </a:xfrm>
        </p:spPr>
        <p:txBody>
          <a:bodyPr>
            <a:normAutofit/>
          </a:bodyPr>
          <a:lstStyle/>
          <a:p>
            <a:r>
              <a:rPr lang="en-US"/>
              <a:t>Simple math</a:t>
            </a:r>
          </a:p>
        </p:txBody>
      </p:sp>
      <p:sp>
        <p:nvSpPr>
          <p:cNvPr id="71" name="Rectangle 70">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E51362FC-6DA0-4E37-9318-8A868559B07D}"/>
              </a:ext>
            </a:extLst>
          </p:cNvPr>
          <p:cNvGraphicFramePr>
            <a:graphicFrameLocks noGrp="1"/>
          </p:cNvGraphicFramePr>
          <p:nvPr>
            <p:ph idx="1"/>
            <p:extLst>
              <p:ext uri="{D42A27DB-BD31-4B8C-83A1-F6EECF244321}">
                <p14:modId xmlns:p14="http://schemas.microsoft.com/office/powerpoint/2010/main" val="60155844"/>
              </p:ext>
            </p:extLst>
          </p:nvPr>
        </p:nvGraphicFramePr>
        <p:xfrm>
          <a:off x="650875" y="1531118"/>
          <a:ext cx="6711951" cy="3810056"/>
        </p:xfrm>
        <a:graphic>
          <a:graphicData uri="http://schemas.openxmlformats.org/drawingml/2006/table">
            <a:tbl>
              <a:tblPr firstRow="1" bandRow="1">
                <a:noFill/>
                <a:tableStyleId>{8799B23B-EC83-4686-B30A-512413B5E67A}</a:tableStyleId>
              </a:tblPr>
              <a:tblGrid>
                <a:gridCol w="2514355">
                  <a:extLst>
                    <a:ext uri="{9D8B030D-6E8A-4147-A177-3AD203B41FA5}">
                      <a16:colId xmlns:a16="http://schemas.microsoft.com/office/drawing/2014/main" val="3792544406"/>
                    </a:ext>
                  </a:extLst>
                </a:gridCol>
                <a:gridCol w="1977399">
                  <a:extLst>
                    <a:ext uri="{9D8B030D-6E8A-4147-A177-3AD203B41FA5}">
                      <a16:colId xmlns:a16="http://schemas.microsoft.com/office/drawing/2014/main" val="2195694823"/>
                    </a:ext>
                  </a:extLst>
                </a:gridCol>
                <a:gridCol w="2220197">
                  <a:extLst>
                    <a:ext uri="{9D8B030D-6E8A-4147-A177-3AD203B41FA5}">
                      <a16:colId xmlns:a16="http://schemas.microsoft.com/office/drawing/2014/main" val="2969519665"/>
                    </a:ext>
                  </a:extLst>
                </a:gridCol>
              </a:tblGrid>
              <a:tr h="815800">
                <a:tc>
                  <a:txBody>
                    <a:bodyPr/>
                    <a:lstStyle/>
                    <a:p>
                      <a:pPr lvl="0" algn="l">
                        <a:buNone/>
                      </a:pPr>
                      <a:r>
                        <a:rPr lang="en-US" sz="2400" b="0" cap="all" spc="150">
                          <a:solidFill>
                            <a:schemeClr val="lt1"/>
                          </a:solidFill>
                          <a:effectLst/>
                        </a:rPr>
                        <a:t>Operator</a:t>
                      </a:r>
                      <a:endParaRPr lang="en-US" sz="2400" b="0" cap="all" spc="150">
                        <a:solidFill>
                          <a:schemeClr val="lt1"/>
                        </a:solidFill>
                      </a:endParaRPr>
                    </a:p>
                  </a:txBody>
                  <a:tcPr marL="201709" marR="201709" marT="201709" marB="201709">
                    <a:lnL w="12700" cmpd="sng">
                      <a:noFill/>
                    </a:lnL>
                    <a:lnR w="12700" cmpd="sng">
                      <a:noFill/>
                    </a:lnR>
                    <a:lnT w="12700" cmpd="sng">
                      <a:noFill/>
                    </a:lnT>
                    <a:lnB w="38100" cmpd="sng">
                      <a:noFill/>
                    </a:lnB>
                    <a:solidFill>
                      <a:srgbClr val="505356"/>
                    </a:solidFill>
                  </a:tcPr>
                </a:tc>
                <a:tc>
                  <a:txBody>
                    <a:bodyPr/>
                    <a:lstStyle/>
                    <a:p>
                      <a:pPr algn="l" fontAlgn="t"/>
                      <a:r>
                        <a:rPr lang="en-US" sz="2400" b="0" cap="all" spc="150">
                          <a:solidFill>
                            <a:schemeClr val="lt1"/>
                          </a:solidFill>
                          <a:effectLst/>
                        </a:rPr>
                        <a:t>Name</a:t>
                      </a:r>
                    </a:p>
                  </a:txBody>
                  <a:tcPr marL="201709" marR="201709" marT="201709" marB="201709">
                    <a:lnL w="12700" cmpd="sng">
                      <a:noFill/>
                    </a:lnL>
                    <a:lnR w="12700" cmpd="sng">
                      <a:noFill/>
                    </a:lnR>
                    <a:lnT w="12700" cmpd="sng">
                      <a:noFill/>
                    </a:lnT>
                    <a:lnB w="38100" cmpd="sng">
                      <a:noFill/>
                    </a:lnB>
                    <a:solidFill>
                      <a:srgbClr val="505356"/>
                    </a:solidFill>
                  </a:tcPr>
                </a:tc>
                <a:tc>
                  <a:txBody>
                    <a:bodyPr/>
                    <a:lstStyle/>
                    <a:p>
                      <a:pPr algn="l" fontAlgn="t"/>
                      <a:r>
                        <a:rPr lang="en-US" sz="2400" b="0" cap="all" spc="150">
                          <a:solidFill>
                            <a:schemeClr val="lt1"/>
                          </a:solidFill>
                          <a:effectLst/>
                        </a:rPr>
                        <a:t>Example</a:t>
                      </a:r>
                    </a:p>
                  </a:txBody>
                  <a:tcPr marL="201709" marR="201709" marT="201709" marB="20170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704933974"/>
                  </a:ext>
                </a:extLst>
              </a:tr>
              <a:tr h="748564">
                <a:tc>
                  <a:txBody>
                    <a:bodyPr/>
                    <a:lstStyle/>
                    <a:p>
                      <a:pPr lvl="0">
                        <a:buNone/>
                      </a:pPr>
                      <a:r>
                        <a:rPr lang="en-US" sz="1900" cap="none" spc="0">
                          <a:solidFill>
                            <a:schemeClr val="tx1"/>
                          </a:solidFill>
                          <a:effectLst/>
                        </a:rPr>
                        <a:t>+</a:t>
                      </a:r>
                      <a:endParaRPr lang="en-US" sz="1900" cap="none" spc="0">
                        <a:solidFill>
                          <a:schemeClr val="tx1"/>
                        </a:solidFill>
                      </a:endParaRPr>
                    </a:p>
                  </a:txBody>
                  <a:tcPr marL="201709" marR="201709" marT="201709" marB="201709">
                    <a:lnL w="12700" cmpd="sng">
                      <a:noFill/>
                      <a:prstDash val="solid"/>
                    </a:lnL>
                    <a:lnR w="12700" cmpd="sng">
                      <a:noFill/>
                      <a:prstDash val="solid"/>
                    </a:lnR>
                    <a:lnT w="38100" cmpd="sng">
                      <a:noFill/>
                    </a:lnT>
                    <a:lnB w="12700" cmpd="sng">
                      <a:noFill/>
                      <a:prstDash val="solid"/>
                    </a:lnB>
                    <a:noFill/>
                  </a:tcPr>
                </a:tc>
                <a:tc>
                  <a:txBody>
                    <a:bodyPr/>
                    <a:lstStyle/>
                    <a:p>
                      <a:pPr fontAlgn="t"/>
                      <a:r>
                        <a:rPr lang="en-US" sz="1900" cap="none" spc="0">
                          <a:solidFill>
                            <a:schemeClr val="tx1"/>
                          </a:solidFill>
                          <a:effectLst/>
                        </a:rPr>
                        <a:t>Addition</a:t>
                      </a:r>
                    </a:p>
                  </a:txBody>
                  <a:tcPr marL="201709" marR="201709" marT="201709" marB="201709">
                    <a:lnL w="12700" cmpd="sng">
                      <a:noFill/>
                      <a:prstDash val="solid"/>
                    </a:lnL>
                    <a:lnR w="12700" cmpd="sng">
                      <a:noFill/>
                      <a:prstDash val="solid"/>
                    </a:lnR>
                    <a:lnT w="38100" cmpd="sng">
                      <a:noFill/>
                    </a:lnT>
                    <a:lnB w="12700" cmpd="sng">
                      <a:noFill/>
                      <a:prstDash val="solid"/>
                    </a:lnB>
                    <a:noFill/>
                  </a:tcPr>
                </a:tc>
                <a:tc>
                  <a:txBody>
                    <a:bodyPr/>
                    <a:lstStyle/>
                    <a:p>
                      <a:pPr fontAlgn="t"/>
                      <a:r>
                        <a:rPr lang="en-US" sz="1900" cap="none" spc="0">
                          <a:solidFill>
                            <a:schemeClr val="tx1"/>
                          </a:solidFill>
                          <a:effectLst/>
                        </a:rPr>
                        <a:t>x + y</a:t>
                      </a:r>
                    </a:p>
                  </a:txBody>
                  <a:tcPr marL="201709" marR="201709" marT="201709" marB="20170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783871597"/>
                  </a:ext>
                </a:extLst>
              </a:tr>
              <a:tr h="748564">
                <a:tc>
                  <a:txBody>
                    <a:bodyPr/>
                    <a:lstStyle/>
                    <a:p>
                      <a:pPr lvl="0">
                        <a:buNone/>
                      </a:pPr>
                      <a:r>
                        <a:rPr lang="en-US" sz="1900" cap="none" spc="0">
                          <a:solidFill>
                            <a:schemeClr val="tx1"/>
                          </a:solidFill>
                          <a:effectLst/>
                        </a:rPr>
                        <a:t>-</a:t>
                      </a:r>
                      <a:endParaRPr lang="en-US" sz="1900" cap="none" spc="0">
                        <a:solidFill>
                          <a:schemeClr val="tx1"/>
                        </a:solidFill>
                      </a:endParaRP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Subtraction</a:t>
                      </a: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x - y</a:t>
                      </a: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01013275"/>
                  </a:ext>
                </a:extLst>
              </a:tr>
              <a:tr h="748564">
                <a:tc>
                  <a:txBody>
                    <a:bodyPr/>
                    <a:lstStyle/>
                    <a:p>
                      <a:pPr lvl="0">
                        <a:buNone/>
                      </a:pPr>
                      <a:r>
                        <a:rPr lang="en-US" sz="1900" cap="none" spc="0">
                          <a:solidFill>
                            <a:schemeClr val="tx1"/>
                          </a:solidFill>
                          <a:effectLst/>
                        </a:rPr>
                        <a:t>*</a:t>
                      </a:r>
                      <a:endParaRPr lang="en-US" sz="1900" cap="none" spc="0">
                        <a:solidFill>
                          <a:schemeClr val="tx1"/>
                        </a:solidFill>
                      </a:endParaRPr>
                    </a:p>
                  </a:txBody>
                  <a:tcPr marL="201709" marR="201709" marT="201709" marB="201709">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900" cap="none" spc="0">
                          <a:solidFill>
                            <a:schemeClr val="tx1"/>
                          </a:solidFill>
                          <a:effectLst/>
                        </a:rPr>
                        <a:t>Multiplication</a:t>
                      </a:r>
                    </a:p>
                  </a:txBody>
                  <a:tcPr marL="201709" marR="201709" marT="201709" marB="201709">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900" cap="none" spc="0">
                          <a:solidFill>
                            <a:schemeClr val="tx1"/>
                          </a:solidFill>
                          <a:effectLst/>
                        </a:rPr>
                        <a:t>x * y</a:t>
                      </a:r>
                    </a:p>
                  </a:txBody>
                  <a:tcPr marL="201709" marR="201709" marT="201709" marB="20170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73080935"/>
                  </a:ext>
                </a:extLst>
              </a:tr>
              <a:tr h="748564">
                <a:tc>
                  <a:txBody>
                    <a:bodyPr/>
                    <a:lstStyle/>
                    <a:p>
                      <a:pPr lvl="0">
                        <a:buNone/>
                      </a:pPr>
                      <a:r>
                        <a:rPr lang="en-US" sz="1900" cap="none" spc="0">
                          <a:solidFill>
                            <a:schemeClr val="tx1"/>
                          </a:solidFill>
                          <a:effectLst/>
                        </a:rPr>
                        <a:t>/</a:t>
                      </a:r>
                      <a:endParaRPr lang="en-US" sz="1900" cap="none" spc="0">
                        <a:solidFill>
                          <a:schemeClr val="tx1"/>
                        </a:solidFill>
                      </a:endParaRP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Division</a:t>
                      </a: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x / y</a:t>
                      </a:r>
                    </a:p>
                  </a:txBody>
                  <a:tcPr marL="201709" marR="201709" marT="201709" marB="201709">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563080731"/>
                  </a:ext>
                </a:extLst>
              </a:tr>
            </a:tbl>
          </a:graphicData>
        </a:graphic>
      </p:graphicFrame>
    </p:spTree>
    <p:extLst>
      <p:ext uri="{BB962C8B-B14F-4D97-AF65-F5344CB8AC3E}">
        <p14:creationId xmlns:p14="http://schemas.microsoft.com/office/powerpoint/2010/main" val="412250820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DB1DD-2A05-4C6A-848A-8723554451BC}"/>
              </a:ext>
            </a:extLst>
          </p:cNvPr>
          <p:cNvSpPr>
            <a:spLocks noGrp="1"/>
          </p:cNvSpPr>
          <p:nvPr>
            <p:ph type="title"/>
          </p:nvPr>
        </p:nvSpPr>
        <p:spPr>
          <a:xfrm>
            <a:off x="8389648" y="1123837"/>
            <a:ext cx="2947482" cy="4601183"/>
          </a:xfrm>
        </p:spPr>
        <p:txBody>
          <a:bodyPr>
            <a:normAutofit/>
          </a:bodyPr>
          <a:lstStyle/>
          <a:p>
            <a:r>
              <a:rPr lang="en-US"/>
              <a:t>Programming math</a:t>
            </a:r>
          </a:p>
        </p:txBody>
      </p:sp>
      <p:sp>
        <p:nvSpPr>
          <p:cNvPr id="38" name="Rectangle 37">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6">
            <a:extLst>
              <a:ext uri="{FF2B5EF4-FFF2-40B4-BE49-F238E27FC236}">
                <a16:creationId xmlns:a16="http://schemas.microsoft.com/office/drawing/2014/main" id="{030D5797-2615-42F6-AC15-B4E180060596}"/>
              </a:ext>
            </a:extLst>
          </p:cNvPr>
          <p:cNvGraphicFramePr>
            <a:graphicFrameLocks noGrp="1"/>
          </p:cNvGraphicFramePr>
          <p:nvPr>
            <p:ph idx="1"/>
            <p:extLst>
              <p:ext uri="{D42A27DB-BD31-4B8C-83A1-F6EECF244321}">
                <p14:modId xmlns:p14="http://schemas.microsoft.com/office/powerpoint/2010/main" val="919729773"/>
              </p:ext>
            </p:extLst>
          </p:nvPr>
        </p:nvGraphicFramePr>
        <p:xfrm>
          <a:off x="650875" y="1950361"/>
          <a:ext cx="6711951" cy="2971569"/>
        </p:xfrm>
        <a:graphic>
          <a:graphicData uri="http://schemas.openxmlformats.org/drawingml/2006/table">
            <a:tbl>
              <a:tblPr firstRow="1" bandRow="1">
                <a:tableStyleId>{8799B23B-EC83-4686-B30A-512413B5E67A}</a:tableStyleId>
              </a:tblPr>
              <a:tblGrid>
                <a:gridCol w="2440504">
                  <a:extLst>
                    <a:ext uri="{9D8B030D-6E8A-4147-A177-3AD203B41FA5}">
                      <a16:colId xmlns:a16="http://schemas.microsoft.com/office/drawing/2014/main" val="1787121571"/>
                    </a:ext>
                  </a:extLst>
                </a:gridCol>
                <a:gridCol w="2116462">
                  <a:extLst>
                    <a:ext uri="{9D8B030D-6E8A-4147-A177-3AD203B41FA5}">
                      <a16:colId xmlns:a16="http://schemas.microsoft.com/office/drawing/2014/main" val="555106114"/>
                    </a:ext>
                  </a:extLst>
                </a:gridCol>
                <a:gridCol w="2154985">
                  <a:extLst>
                    <a:ext uri="{9D8B030D-6E8A-4147-A177-3AD203B41FA5}">
                      <a16:colId xmlns:a16="http://schemas.microsoft.com/office/drawing/2014/main" val="249207535"/>
                    </a:ext>
                  </a:extLst>
                </a:gridCol>
              </a:tblGrid>
              <a:tr h="791838">
                <a:tc>
                  <a:txBody>
                    <a:bodyPr/>
                    <a:lstStyle/>
                    <a:p>
                      <a:pPr algn="l" fontAlgn="t"/>
                      <a:r>
                        <a:rPr lang="en-US" sz="2300" b="0" cap="all" spc="150">
                          <a:solidFill>
                            <a:schemeClr val="lt1"/>
                          </a:solidFill>
                          <a:effectLst/>
                        </a:rPr>
                        <a:t>Operator</a:t>
                      </a:r>
                    </a:p>
                  </a:txBody>
                  <a:tcPr marL="195784" marR="195784" marT="195784" marB="195784">
                    <a:lnL w="12700" cmpd="sng">
                      <a:noFill/>
                    </a:lnL>
                    <a:lnR w="12700" cmpd="sng">
                      <a:noFill/>
                    </a:lnR>
                    <a:lnT w="12700" cmpd="sng">
                      <a:noFill/>
                    </a:lnT>
                    <a:lnB w="38100" cmpd="sng">
                      <a:noFill/>
                    </a:lnB>
                    <a:solidFill>
                      <a:srgbClr val="505356"/>
                    </a:solidFill>
                  </a:tcPr>
                </a:tc>
                <a:tc>
                  <a:txBody>
                    <a:bodyPr/>
                    <a:lstStyle/>
                    <a:p>
                      <a:pPr algn="l" fontAlgn="t"/>
                      <a:r>
                        <a:rPr lang="en-US" sz="2300" b="0" cap="all" spc="150">
                          <a:solidFill>
                            <a:schemeClr val="lt1"/>
                          </a:solidFill>
                          <a:effectLst/>
                        </a:rPr>
                        <a:t>Name</a:t>
                      </a:r>
                    </a:p>
                  </a:txBody>
                  <a:tcPr marL="195784" marR="195784" marT="195784" marB="195784">
                    <a:lnL w="12700" cmpd="sng">
                      <a:noFill/>
                    </a:lnL>
                    <a:lnR w="12700" cmpd="sng">
                      <a:noFill/>
                    </a:lnR>
                    <a:lnT w="12700" cmpd="sng">
                      <a:noFill/>
                    </a:lnT>
                    <a:lnB w="38100" cmpd="sng">
                      <a:noFill/>
                    </a:lnB>
                    <a:solidFill>
                      <a:srgbClr val="505356"/>
                    </a:solidFill>
                  </a:tcPr>
                </a:tc>
                <a:tc>
                  <a:txBody>
                    <a:bodyPr/>
                    <a:lstStyle/>
                    <a:p>
                      <a:pPr algn="l" fontAlgn="t"/>
                      <a:r>
                        <a:rPr lang="en-US" sz="2300" b="0" cap="all" spc="150">
                          <a:solidFill>
                            <a:schemeClr val="lt1"/>
                          </a:solidFill>
                          <a:effectLst/>
                        </a:rPr>
                        <a:t>Example</a:t>
                      </a:r>
                    </a:p>
                  </a:txBody>
                  <a:tcPr marL="195784" marR="195784" marT="195784" marB="195784">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559877992"/>
                  </a:ext>
                </a:extLst>
              </a:tr>
              <a:tr h="726577">
                <a:tc>
                  <a:txBody>
                    <a:bodyPr/>
                    <a:lstStyle/>
                    <a:p>
                      <a:pPr fontAlgn="t"/>
                      <a:r>
                        <a:rPr lang="en-US" sz="1900" cap="none" spc="0">
                          <a:solidFill>
                            <a:schemeClr val="tx1"/>
                          </a:solidFill>
                          <a:effectLst/>
                        </a:rPr>
                        <a:t>%</a:t>
                      </a:r>
                    </a:p>
                  </a:txBody>
                  <a:tcPr marL="195784" marR="195784" marT="195784" marB="195784">
                    <a:lnL w="12700" cmpd="sng">
                      <a:noFill/>
                      <a:prstDash val="solid"/>
                    </a:lnL>
                    <a:lnR w="12700" cmpd="sng">
                      <a:noFill/>
                      <a:prstDash val="solid"/>
                    </a:lnR>
                    <a:lnT w="38100" cmpd="sng">
                      <a:noFill/>
                    </a:lnT>
                    <a:lnB w="12700" cmpd="sng">
                      <a:noFill/>
                      <a:prstDash val="solid"/>
                    </a:lnB>
                    <a:noFill/>
                  </a:tcPr>
                </a:tc>
                <a:tc>
                  <a:txBody>
                    <a:bodyPr/>
                    <a:lstStyle/>
                    <a:p>
                      <a:pPr fontAlgn="t"/>
                      <a:r>
                        <a:rPr lang="en-US" sz="1900" cap="none" spc="0">
                          <a:solidFill>
                            <a:schemeClr val="tx1"/>
                          </a:solidFill>
                          <a:effectLst/>
                        </a:rPr>
                        <a:t>Modulus</a:t>
                      </a:r>
                    </a:p>
                  </a:txBody>
                  <a:tcPr marL="195784" marR="195784" marT="195784" marB="195784">
                    <a:lnL w="12700" cmpd="sng">
                      <a:noFill/>
                      <a:prstDash val="solid"/>
                    </a:lnL>
                    <a:lnR w="12700" cmpd="sng">
                      <a:noFill/>
                      <a:prstDash val="solid"/>
                    </a:lnR>
                    <a:lnT w="38100" cmpd="sng">
                      <a:noFill/>
                    </a:lnT>
                    <a:lnB w="12700" cmpd="sng">
                      <a:noFill/>
                      <a:prstDash val="solid"/>
                    </a:lnB>
                    <a:noFill/>
                  </a:tcPr>
                </a:tc>
                <a:tc>
                  <a:txBody>
                    <a:bodyPr/>
                    <a:lstStyle/>
                    <a:p>
                      <a:pPr fontAlgn="t"/>
                      <a:r>
                        <a:rPr lang="en-US" sz="1900" cap="none" spc="0">
                          <a:solidFill>
                            <a:schemeClr val="tx1"/>
                          </a:solidFill>
                          <a:effectLst/>
                        </a:rPr>
                        <a:t>x % y</a:t>
                      </a:r>
                    </a:p>
                  </a:txBody>
                  <a:tcPr marL="195784" marR="195784" marT="195784" marB="19578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149967751"/>
                  </a:ext>
                </a:extLst>
              </a:tr>
              <a:tr h="726577">
                <a:tc>
                  <a:txBody>
                    <a:bodyPr/>
                    <a:lstStyle/>
                    <a:p>
                      <a:pPr fontAlgn="t"/>
                      <a:r>
                        <a:rPr lang="en-US" sz="1900" cap="none" spc="0">
                          <a:solidFill>
                            <a:schemeClr val="tx1"/>
                          </a:solidFill>
                          <a:effectLst/>
                        </a:rPr>
                        <a:t>**</a:t>
                      </a:r>
                    </a:p>
                  </a:txBody>
                  <a:tcPr marL="195784" marR="195784" marT="195784" marB="1957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Exponentiation</a:t>
                      </a:r>
                    </a:p>
                  </a:txBody>
                  <a:tcPr marL="195784" marR="195784" marT="195784" marB="1957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900" cap="none" spc="0">
                          <a:solidFill>
                            <a:schemeClr val="tx1"/>
                          </a:solidFill>
                          <a:effectLst/>
                        </a:rPr>
                        <a:t>x ** y</a:t>
                      </a:r>
                    </a:p>
                  </a:txBody>
                  <a:tcPr marL="195784" marR="195784" marT="195784" marB="195784">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384312295"/>
                  </a:ext>
                </a:extLst>
              </a:tr>
              <a:tr h="726577">
                <a:tc>
                  <a:txBody>
                    <a:bodyPr/>
                    <a:lstStyle/>
                    <a:p>
                      <a:pPr fontAlgn="t"/>
                      <a:r>
                        <a:rPr lang="en-US" sz="1900" cap="none" spc="0">
                          <a:solidFill>
                            <a:schemeClr val="tx1"/>
                          </a:solidFill>
                          <a:effectLst/>
                        </a:rPr>
                        <a:t>//</a:t>
                      </a:r>
                    </a:p>
                  </a:txBody>
                  <a:tcPr marL="195784" marR="195784" marT="195784" marB="195784">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900" cap="none" spc="0">
                          <a:solidFill>
                            <a:schemeClr val="tx1"/>
                          </a:solidFill>
                          <a:effectLst/>
                        </a:rPr>
                        <a:t>Floor division</a:t>
                      </a:r>
                    </a:p>
                  </a:txBody>
                  <a:tcPr marL="195784" marR="195784" marT="195784" marB="195784">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900" cap="none" spc="0">
                          <a:solidFill>
                            <a:schemeClr val="tx1"/>
                          </a:solidFill>
                          <a:effectLst/>
                        </a:rPr>
                        <a:t>x // y</a:t>
                      </a:r>
                    </a:p>
                  </a:txBody>
                  <a:tcPr marL="195784" marR="195784" marT="195784" marB="19578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61561895"/>
                  </a:ext>
                </a:extLst>
              </a:tr>
            </a:tbl>
          </a:graphicData>
        </a:graphic>
      </p:graphicFrame>
    </p:spTree>
    <p:extLst>
      <p:ext uri="{BB962C8B-B14F-4D97-AF65-F5344CB8AC3E}">
        <p14:creationId xmlns:p14="http://schemas.microsoft.com/office/powerpoint/2010/main" val="21665119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CA066-148C-4388-A9BD-62D4F4397F1D}"/>
              </a:ext>
            </a:extLst>
          </p:cNvPr>
          <p:cNvSpPr>
            <a:spLocks noGrp="1"/>
          </p:cNvSpPr>
          <p:nvPr>
            <p:ph type="title"/>
          </p:nvPr>
        </p:nvSpPr>
        <p:spPr>
          <a:xfrm>
            <a:off x="8389648" y="1123837"/>
            <a:ext cx="2947482" cy="4601183"/>
          </a:xfrm>
        </p:spPr>
        <p:txBody>
          <a:bodyPr>
            <a:normAutofit/>
          </a:bodyPr>
          <a:lstStyle/>
          <a:p>
            <a:r>
              <a:rPr lang="en-US"/>
              <a:t>Accumulators </a:t>
            </a:r>
          </a:p>
        </p:txBody>
      </p:sp>
      <p:sp>
        <p:nvSpPr>
          <p:cNvPr id="16" name="Rectangle 15">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Content Placeholder 115">
            <a:extLst>
              <a:ext uri="{FF2B5EF4-FFF2-40B4-BE49-F238E27FC236}">
                <a16:creationId xmlns:a16="http://schemas.microsoft.com/office/drawing/2014/main" id="{20734BB5-6501-4F8F-B739-C47CE36FE95C}"/>
              </a:ext>
            </a:extLst>
          </p:cNvPr>
          <p:cNvSpPr>
            <a:spLocks noGrp="1"/>
          </p:cNvSpPr>
          <p:nvPr>
            <p:ph idx="1"/>
          </p:nvPr>
        </p:nvSpPr>
        <p:spPr>
          <a:xfrm>
            <a:off x="430499" y="903185"/>
            <a:ext cx="7315200" cy="5120640"/>
          </a:xfrm>
        </p:spPr>
        <p:txBody>
          <a:bodyPr/>
          <a:lstStyle/>
          <a:p>
            <a:pPr>
              <a:lnSpc>
                <a:spcPct val="100000"/>
              </a:lnSpc>
              <a:spcBef>
                <a:spcPts val="0"/>
              </a:spcBef>
              <a:buChar char="•"/>
            </a:pPr>
            <a:r>
              <a:rPr lang="en-US">
                <a:ea typeface="+mn-lt"/>
                <a:cs typeface="+mn-lt"/>
              </a:rPr>
              <a:t>Combination of = and another operator </a:t>
            </a:r>
            <a:endParaRPr lang="en-US"/>
          </a:p>
          <a:p>
            <a:pPr>
              <a:lnSpc>
                <a:spcPct val="100000"/>
              </a:lnSpc>
              <a:spcBef>
                <a:spcPts val="0"/>
              </a:spcBef>
              <a:buChar char="•"/>
            </a:pPr>
            <a:r>
              <a:rPr lang="en-US">
                <a:ea typeface="+mn-lt"/>
                <a:cs typeface="+mn-lt"/>
              </a:rPr>
              <a:t>Simplifies variable updates (a = a + 1 : a += 1)</a:t>
            </a:r>
          </a:p>
          <a:p>
            <a:pPr>
              <a:lnSpc>
                <a:spcPct val="100000"/>
              </a:lnSpc>
              <a:spcBef>
                <a:spcPts val="0"/>
              </a:spcBef>
              <a:buChar char="•"/>
            </a:pPr>
            <a:r>
              <a:rPr lang="en-US">
                <a:ea typeface="+mn-lt"/>
                <a:cs typeface="+mn-lt"/>
              </a:rPr>
              <a:t>The operator comes before the = ( variable [operator]= value)</a:t>
            </a:r>
          </a:p>
          <a:p>
            <a:pPr>
              <a:lnSpc>
                <a:spcPct val="100000"/>
              </a:lnSpc>
              <a:spcBef>
                <a:spcPts val="0"/>
              </a:spcBef>
              <a:buChar char="•"/>
            </a:pPr>
            <a:r>
              <a:rPr lang="en-US">
                <a:ea typeface="+mn-lt"/>
                <a:cs typeface="+mn-lt"/>
              </a:rPr>
              <a:t>Can only be done with a variable </a:t>
            </a:r>
          </a:p>
          <a:p>
            <a:pPr>
              <a:lnSpc>
                <a:spcPct val="100000"/>
              </a:lnSpc>
              <a:spcBef>
                <a:spcPts val="0"/>
              </a:spcBef>
              <a:buChar char="•"/>
            </a:pPr>
            <a:r>
              <a:rPr lang="en-US">
                <a:ea typeface="+mn-lt"/>
                <a:cs typeface="+mn-lt"/>
              </a:rPr>
              <a:t>The = assigns the updated value to the base variable </a:t>
            </a:r>
          </a:p>
          <a:p>
            <a:endParaRPr lang="en-US"/>
          </a:p>
        </p:txBody>
      </p:sp>
    </p:spTree>
    <p:extLst>
      <p:ext uri="{BB962C8B-B14F-4D97-AF65-F5344CB8AC3E}">
        <p14:creationId xmlns:p14="http://schemas.microsoft.com/office/powerpoint/2010/main" val="349943780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31">
            <a:extLst>
              <a:ext uri="{FF2B5EF4-FFF2-40B4-BE49-F238E27FC236}">
                <a16:creationId xmlns:a16="http://schemas.microsoft.com/office/drawing/2014/main" id="{FE8A7A51-D656-47F0-BF06-7DEC0FA09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a:extLst>
              <a:ext uri="{FF2B5EF4-FFF2-40B4-BE49-F238E27FC236}">
                <a16:creationId xmlns:a16="http://schemas.microsoft.com/office/drawing/2014/main" id="{AEB714C1-A02C-46F3-AB11-798AEF0BF4EE}"/>
              </a:ext>
            </a:extLst>
          </p:cNvPr>
          <p:cNvPicPr>
            <a:picLocks noChangeAspect="1"/>
          </p:cNvPicPr>
          <p:nvPr/>
        </p:nvPicPr>
        <p:blipFill rotWithShape="1">
          <a:blip r:embed="rId2">
            <a:duotone>
              <a:prstClr val="black"/>
              <a:schemeClr val="tx2">
                <a:tint val="45000"/>
                <a:satMod val="400000"/>
              </a:schemeClr>
            </a:duotone>
          </a:blip>
          <a:srcRect t="15709" r="-1" b="-1"/>
          <a:stretch/>
        </p:blipFill>
        <p:spPr>
          <a:xfrm>
            <a:off x="20" y="-1"/>
            <a:ext cx="12188932" cy="6858000"/>
          </a:xfrm>
          <a:prstGeom prst="rect">
            <a:avLst/>
          </a:prstGeom>
        </p:spPr>
      </p:pic>
      <p:sp>
        <p:nvSpPr>
          <p:cNvPr id="31" name="Rectangle 33">
            <a:extLst>
              <a:ext uri="{FF2B5EF4-FFF2-40B4-BE49-F238E27FC236}">
                <a16:creationId xmlns:a16="http://schemas.microsoft.com/office/drawing/2014/main" id="{C0F7D017-358C-4536-980E-7C6B97AE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rgbClr val="3748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D657CAA-675A-449C-BE17-78D0904F835C}"/>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900" spc="-100"/>
              <a:t>Mechanics</a:t>
            </a:r>
          </a:p>
        </p:txBody>
      </p:sp>
      <p:sp>
        <p:nvSpPr>
          <p:cNvPr id="33" name="Rectangle 35">
            <a:extLst>
              <a:ext uri="{FF2B5EF4-FFF2-40B4-BE49-F238E27FC236}">
                <a16:creationId xmlns:a16="http://schemas.microsoft.com/office/drawing/2014/main" id="{03D524A5-0026-48B3-A857-8AE02CEC0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Cube 55">
            <a:extLst>
              <a:ext uri="{FF2B5EF4-FFF2-40B4-BE49-F238E27FC236}">
                <a16:creationId xmlns:a16="http://schemas.microsoft.com/office/drawing/2014/main" id="{93F69424-05FE-4692-A48C-440DCB6C0CFC}"/>
              </a:ext>
            </a:extLst>
          </p:cNvPr>
          <p:cNvSpPr/>
          <p:nvPr/>
        </p:nvSpPr>
        <p:spPr>
          <a:xfrm>
            <a:off x="5054414" y="2817260"/>
            <a:ext cx="1211384" cy="1211384"/>
          </a:xfrm>
          <a:prstGeom prst="cub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a:rPr>
              <a:t>a: 1</a:t>
            </a:r>
          </a:p>
        </p:txBody>
      </p:sp>
      <p:sp>
        <p:nvSpPr>
          <p:cNvPr id="60" name="Flowchart: Connector 59">
            <a:extLst>
              <a:ext uri="{FF2B5EF4-FFF2-40B4-BE49-F238E27FC236}">
                <a16:creationId xmlns:a16="http://schemas.microsoft.com/office/drawing/2014/main" id="{EF33442C-4157-4D35-B56F-7B09F58FBF12}"/>
              </a:ext>
            </a:extLst>
          </p:cNvPr>
          <p:cNvSpPr/>
          <p:nvPr/>
        </p:nvSpPr>
        <p:spPr>
          <a:xfrm>
            <a:off x="8650409" y="2915870"/>
            <a:ext cx="1152768" cy="1025768"/>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Consolas"/>
              </a:rPr>
              <a:t>1</a:t>
            </a:r>
          </a:p>
        </p:txBody>
      </p:sp>
      <p:sp>
        <p:nvSpPr>
          <p:cNvPr id="62" name="Left Brace 61">
            <a:extLst>
              <a:ext uri="{FF2B5EF4-FFF2-40B4-BE49-F238E27FC236}">
                <a16:creationId xmlns:a16="http://schemas.microsoft.com/office/drawing/2014/main" id="{37A25B98-B478-4D0F-9077-27AA134E109C}"/>
              </a:ext>
            </a:extLst>
          </p:cNvPr>
          <p:cNvSpPr/>
          <p:nvPr/>
        </p:nvSpPr>
        <p:spPr>
          <a:xfrm rot="5340000">
            <a:off x="5548585" y="1955807"/>
            <a:ext cx="224691" cy="1211383"/>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07DBD994-24C8-466D-ACD7-EF7303392297}"/>
              </a:ext>
            </a:extLst>
          </p:cNvPr>
          <p:cNvSpPr txBox="1"/>
          <p:nvPr/>
        </p:nvSpPr>
        <p:spPr>
          <a:xfrm>
            <a:off x="5458314" y="2127005"/>
            <a:ext cx="965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Variable</a:t>
            </a:r>
          </a:p>
        </p:txBody>
      </p:sp>
      <p:cxnSp>
        <p:nvCxnSpPr>
          <p:cNvPr id="66" name="Straight Arrow Connector 65">
            <a:extLst>
              <a:ext uri="{FF2B5EF4-FFF2-40B4-BE49-F238E27FC236}">
                <a16:creationId xmlns:a16="http://schemas.microsoft.com/office/drawing/2014/main" id="{AD478411-268D-41E3-96BA-C57B7663EC8B}"/>
              </a:ext>
            </a:extLst>
          </p:cNvPr>
          <p:cNvCxnSpPr/>
          <p:nvPr/>
        </p:nvCxnSpPr>
        <p:spPr>
          <a:xfrm>
            <a:off x="5274897" y="3809512"/>
            <a:ext cx="5861" cy="50409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B717A7E-73CE-4F51-90D8-78DC9AC3547A}"/>
              </a:ext>
            </a:extLst>
          </p:cNvPr>
          <p:cNvCxnSpPr>
            <a:cxnSpLocks/>
          </p:cNvCxnSpPr>
          <p:nvPr/>
        </p:nvCxnSpPr>
        <p:spPr>
          <a:xfrm flipV="1">
            <a:off x="7131051" y="2496526"/>
            <a:ext cx="5861" cy="59983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1381480-195D-4827-85B0-1502E4A3D0B0}"/>
              </a:ext>
            </a:extLst>
          </p:cNvPr>
          <p:cNvCxnSpPr>
            <a:cxnSpLocks/>
          </p:cNvCxnSpPr>
          <p:nvPr/>
        </p:nvCxnSpPr>
        <p:spPr>
          <a:xfrm flipV="1">
            <a:off x="9387742" y="3424604"/>
            <a:ext cx="699476" cy="1367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9B9697CE-8174-4FA5-A796-ED09CCC92C8E}"/>
              </a:ext>
            </a:extLst>
          </p:cNvPr>
          <p:cNvSpPr/>
          <p:nvPr/>
        </p:nvSpPr>
        <p:spPr>
          <a:xfrm rot="16140000">
            <a:off x="9132862" y="3576655"/>
            <a:ext cx="283307" cy="1035538"/>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86CE9445-49AF-415C-AAA7-859E116D5DF2}"/>
              </a:ext>
            </a:extLst>
          </p:cNvPr>
          <p:cNvSpPr txBox="1"/>
          <p:nvPr/>
        </p:nvSpPr>
        <p:spPr>
          <a:xfrm>
            <a:off x="4784236" y="4305545"/>
            <a:ext cx="779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Label</a:t>
            </a:r>
            <a:endParaRPr lang="en-US"/>
          </a:p>
        </p:txBody>
      </p:sp>
      <p:sp>
        <p:nvSpPr>
          <p:cNvPr id="76" name="TextBox 75">
            <a:extLst>
              <a:ext uri="{FF2B5EF4-FFF2-40B4-BE49-F238E27FC236}">
                <a16:creationId xmlns:a16="http://schemas.microsoft.com/office/drawing/2014/main" id="{9E0FB5BB-4EED-4C7E-8687-24F6E9CFDF4B}"/>
              </a:ext>
            </a:extLst>
          </p:cNvPr>
          <p:cNvSpPr txBox="1"/>
          <p:nvPr/>
        </p:nvSpPr>
        <p:spPr>
          <a:xfrm>
            <a:off x="6874853" y="2127004"/>
            <a:ext cx="1434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Operation</a:t>
            </a:r>
          </a:p>
        </p:txBody>
      </p:sp>
      <p:sp>
        <p:nvSpPr>
          <p:cNvPr id="78" name="TextBox 77">
            <a:extLst>
              <a:ext uri="{FF2B5EF4-FFF2-40B4-BE49-F238E27FC236}">
                <a16:creationId xmlns:a16="http://schemas.microsoft.com/office/drawing/2014/main" id="{22B15332-2110-48AB-AE9E-A257D351B204}"/>
              </a:ext>
            </a:extLst>
          </p:cNvPr>
          <p:cNvSpPr txBox="1"/>
          <p:nvPr/>
        </p:nvSpPr>
        <p:spPr>
          <a:xfrm>
            <a:off x="10059622" y="3230927"/>
            <a:ext cx="750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Value</a:t>
            </a:r>
            <a:endParaRPr lang="en-US"/>
          </a:p>
        </p:txBody>
      </p:sp>
      <p:sp>
        <p:nvSpPr>
          <p:cNvPr id="80" name="TextBox 79">
            <a:extLst>
              <a:ext uri="{FF2B5EF4-FFF2-40B4-BE49-F238E27FC236}">
                <a16:creationId xmlns:a16="http://schemas.microsoft.com/office/drawing/2014/main" id="{74A7BE23-720A-4504-A28F-8E7EE9EC5091}"/>
              </a:ext>
            </a:extLst>
          </p:cNvPr>
          <p:cNvSpPr txBox="1"/>
          <p:nvPr/>
        </p:nvSpPr>
        <p:spPr>
          <a:xfrm>
            <a:off x="8613775" y="4207850"/>
            <a:ext cx="887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Object</a:t>
            </a:r>
          </a:p>
        </p:txBody>
      </p:sp>
      <p:cxnSp>
        <p:nvCxnSpPr>
          <p:cNvPr id="82" name="Straight Arrow Connector 81">
            <a:extLst>
              <a:ext uri="{FF2B5EF4-FFF2-40B4-BE49-F238E27FC236}">
                <a16:creationId xmlns:a16="http://schemas.microsoft.com/office/drawing/2014/main" id="{50A31A60-EFB2-447D-9BCF-AB84DC623E06}"/>
              </a:ext>
            </a:extLst>
          </p:cNvPr>
          <p:cNvCxnSpPr/>
          <p:nvPr/>
        </p:nvCxnSpPr>
        <p:spPr>
          <a:xfrm>
            <a:off x="5778989" y="3805604"/>
            <a:ext cx="5861" cy="50409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809966A-B16C-4F1C-BC00-5FCC10AEF9BF}"/>
              </a:ext>
            </a:extLst>
          </p:cNvPr>
          <p:cNvSpPr txBox="1"/>
          <p:nvPr/>
        </p:nvSpPr>
        <p:spPr>
          <a:xfrm>
            <a:off x="5552097" y="4311406"/>
            <a:ext cx="779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Value</a:t>
            </a:r>
            <a:endParaRPr lang="en-US"/>
          </a:p>
        </p:txBody>
      </p:sp>
      <p:sp>
        <p:nvSpPr>
          <p:cNvPr id="86" name="Plus Sign 85">
            <a:extLst>
              <a:ext uri="{FF2B5EF4-FFF2-40B4-BE49-F238E27FC236}">
                <a16:creationId xmlns:a16="http://schemas.microsoft.com/office/drawing/2014/main" id="{05A3FBF7-547C-4F21-94B5-AFE46E46B6BC}"/>
              </a:ext>
            </a:extLst>
          </p:cNvPr>
          <p:cNvSpPr/>
          <p:nvPr/>
        </p:nvSpPr>
        <p:spPr>
          <a:xfrm>
            <a:off x="6836751" y="3212366"/>
            <a:ext cx="537307" cy="54707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Equals 86">
            <a:extLst>
              <a:ext uri="{FF2B5EF4-FFF2-40B4-BE49-F238E27FC236}">
                <a16:creationId xmlns:a16="http://schemas.microsoft.com/office/drawing/2014/main" id="{589946A5-7150-4492-AA3E-ED8C1ABEB8ED}"/>
              </a:ext>
            </a:extLst>
          </p:cNvPr>
          <p:cNvSpPr/>
          <p:nvPr/>
        </p:nvSpPr>
        <p:spPr>
          <a:xfrm>
            <a:off x="7761163" y="3257548"/>
            <a:ext cx="459154" cy="44938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be 88">
            <a:extLst>
              <a:ext uri="{FF2B5EF4-FFF2-40B4-BE49-F238E27FC236}">
                <a16:creationId xmlns:a16="http://schemas.microsoft.com/office/drawing/2014/main" id="{107A0532-25E0-4832-8122-8D38AC7308D2}"/>
              </a:ext>
            </a:extLst>
          </p:cNvPr>
          <p:cNvSpPr/>
          <p:nvPr/>
        </p:nvSpPr>
        <p:spPr>
          <a:xfrm>
            <a:off x="5050506" y="4679276"/>
            <a:ext cx="1211384" cy="1211384"/>
          </a:xfrm>
          <a:prstGeom prst="cub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a:rPr>
              <a:t>a: 2</a:t>
            </a:r>
          </a:p>
        </p:txBody>
      </p:sp>
      <p:cxnSp>
        <p:nvCxnSpPr>
          <p:cNvPr id="91" name="Straight Arrow Connector 90">
            <a:extLst>
              <a:ext uri="{FF2B5EF4-FFF2-40B4-BE49-F238E27FC236}">
                <a16:creationId xmlns:a16="http://schemas.microsoft.com/office/drawing/2014/main" id="{764336F6-D59F-4981-919A-84B3908B61B0}"/>
              </a:ext>
            </a:extLst>
          </p:cNvPr>
          <p:cNvCxnSpPr>
            <a:cxnSpLocks/>
          </p:cNvCxnSpPr>
          <p:nvPr/>
        </p:nvCxnSpPr>
        <p:spPr>
          <a:xfrm flipV="1">
            <a:off x="5778989" y="4680926"/>
            <a:ext cx="5861" cy="59983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75E4303-CE08-4AF7-8CEA-BF5268225A73}"/>
              </a:ext>
            </a:extLst>
          </p:cNvPr>
          <p:cNvCxnSpPr>
            <a:cxnSpLocks/>
          </p:cNvCxnSpPr>
          <p:nvPr/>
        </p:nvCxnSpPr>
        <p:spPr>
          <a:xfrm flipV="1">
            <a:off x="5276851" y="4686787"/>
            <a:ext cx="5861" cy="59983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F79E75A-0842-45F6-AD8A-C0CF276FE18D}"/>
              </a:ext>
            </a:extLst>
          </p:cNvPr>
          <p:cNvCxnSpPr/>
          <p:nvPr/>
        </p:nvCxnSpPr>
        <p:spPr>
          <a:xfrm>
            <a:off x="7980973" y="3809511"/>
            <a:ext cx="9768" cy="1660766"/>
          </a:xfrm>
          <a:prstGeom prst="straightConnector1">
            <a:avLst/>
          </a:prstGeom>
          <a:ln w="28575"/>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DFEFCE25-F3F7-4DA0-907E-4703914AD69D}"/>
              </a:ext>
            </a:extLst>
          </p:cNvPr>
          <p:cNvCxnSpPr/>
          <p:nvPr/>
        </p:nvCxnSpPr>
        <p:spPr>
          <a:xfrm flipH="1" flipV="1">
            <a:off x="5960940" y="5462709"/>
            <a:ext cx="2026139" cy="39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AAEF5606-DB48-4720-A2B0-376D6E4DE852}"/>
              </a:ext>
            </a:extLst>
          </p:cNvPr>
          <p:cNvSpPr txBox="1"/>
          <p:nvPr/>
        </p:nvSpPr>
        <p:spPr>
          <a:xfrm>
            <a:off x="7310561" y="5473943"/>
            <a:ext cx="1668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Reassignment </a:t>
            </a:r>
          </a:p>
        </p:txBody>
      </p:sp>
    </p:spTree>
    <p:extLst>
      <p:ext uri="{BB962C8B-B14F-4D97-AF65-F5344CB8AC3E}">
        <p14:creationId xmlns:p14="http://schemas.microsoft.com/office/powerpoint/2010/main" val="688281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3A0D7-97F5-4679-A52A-F9825EAC4E96}"/>
              </a:ext>
            </a:extLst>
          </p:cNvPr>
          <p:cNvSpPr>
            <a:spLocks noGrp="1"/>
          </p:cNvSpPr>
          <p:nvPr>
            <p:ph type="title"/>
          </p:nvPr>
        </p:nvSpPr>
        <p:spPr>
          <a:xfrm>
            <a:off x="8389648" y="1123837"/>
            <a:ext cx="2947482" cy="4601183"/>
          </a:xfrm>
        </p:spPr>
        <p:txBody>
          <a:bodyPr>
            <a:normAutofit/>
          </a:bodyPr>
          <a:lstStyle/>
          <a:p>
            <a:r>
              <a:rPr lang="en-US"/>
              <a:t>Comparators </a:t>
            </a:r>
          </a:p>
        </p:txBody>
      </p:sp>
      <p:sp>
        <p:nvSpPr>
          <p:cNvPr id="49" name="Rectangle 48">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FD2D0C7F-2C5F-42D5-8064-0FF5AECF1CD0}"/>
              </a:ext>
            </a:extLst>
          </p:cNvPr>
          <p:cNvGraphicFramePr>
            <a:graphicFrameLocks noGrp="1"/>
          </p:cNvGraphicFramePr>
          <p:nvPr>
            <p:ph idx="1"/>
            <p:extLst>
              <p:ext uri="{D42A27DB-BD31-4B8C-83A1-F6EECF244321}">
                <p14:modId xmlns:p14="http://schemas.microsoft.com/office/powerpoint/2010/main" val="3175629022"/>
              </p:ext>
            </p:extLst>
          </p:nvPr>
        </p:nvGraphicFramePr>
        <p:xfrm>
          <a:off x="650875" y="1631728"/>
          <a:ext cx="6711950" cy="3608832"/>
        </p:xfrm>
        <a:graphic>
          <a:graphicData uri="http://schemas.openxmlformats.org/drawingml/2006/table">
            <a:tbl>
              <a:tblPr firstRow="1" bandRow="1">
                <a:noFill/>
                <a:tableStyleId>{3B4B98B0-60AC-42C2-AFA5-B58CD77FA1E5}</a:tableStyleId>
              </a:tblPr>
              <a:tblGrid>
                <a:gridCol w="1919365">
                  <a:extLst>
                    <a:ext uri="{9D8B030D-6E8A-4147-A177-3AD203B41FA5}">
                      <a16:colId xmlns:a16="http://schemas.microsoft.com/office/drawing/2014/main" val="204141421"/>
                    </a:ext>
                  </a:extLst>
                </a:gridCol>
                <a:gridCol w="2930028">
                  <a:extLst>
                    <a:ext uri="{9D8B030D-6E8A-4147-A177-3AD203B41FA5}">
                      <a16:colId xmlns:a16="http://schemas.microsoft.com/office/drawing/2014/main" val="1748728916"/>
                    </a:ext>
                  </a:extLst>
                </a:gridCol>
                <a:gridCol w="1862557">
                  <a:extLst>
                    <a:ext uri="{9D8B030D-6E8A-4147-A177-3AD203B41FA5}">
                      <a16:colId xmlns:a16="http://schemas.microsoft.com/office/drawing/2014/main" val="3410817421"/>
                    </a:ext>
                  </a:extLst>
                </a:gridCol>
              </a:tblGrid>
              <a:tr h="554736">
                <a:tc>
                  <a:txBody>
                    <a:bodyPr/>
                    <a:lstStyle/>
                    <a:p>
                      <a:pPr algn="l" fontAlgn="t"/>
                      <a:r>
                        <a:rPr lang="en-US" sz="1600" b="0" cap="all" spc="150">
                          <a:solidFill>
                            <a:schemeClr val="lt1"/>
                          </a:solidFill>
                          <a:effectLst/>
                        </a:rPr>
                        <a:t>Operator</a:t>
                      </a:r>
                    </a:p>
                  </a:txBody>
                  <a:tcPr marL="137160" marR="137160" marT="137160" marB="137160">
                    <a:lnL w="12700" cmpd="sng">
                      <a:noFill/>
                    </a:lnL>
                    <a:lnR w="12700" cmpd="sng">
                      <a:noFill/>
                    </a:lnR>
                    <a:lnT w="12700" cmpd="sng">
                      <a:noFill/>
                    </a:lnT>
                    <a:lnB w="38100" cmpd="sng">
                      <a:noFill/>
                    </a:lnB>
                    <a:solidFill>
                      <a:srgbClr val="505356"/>
                    </a:solidFill>
                  </a:tcPr>
                </a:tc>
                <a:tc>
                  <a:txBody>
                    <a:bodyPr/>
                    <a:lstStyle/>
                    <a:p>
                      <a:pPr algn="l" fontAlgn="t"/>
                      <a:r>
                        <a:rPr lang="en-US" sz="1600" b="0" cap="all" spc="150">
                          <a:solidFill>
                            <a:schemeClr val="lt1"/>
                          </a:solidFill>
                          <a:effectLst/>
                        </a:rPr>
                        <a:t>Name</a:t>
                      </a:r>
                    </a:p>
                  </a:txBody>
                  <a:tcPr marL="137160" marR="137160" marT="137160" marB="137160">
                    <a:lnL w="12700" cmpd="sng">
                      <a:noFill/>
                    </a:lnL>
                    <a:lnR w="12700" cmpd="sng">
                      <a:noFill/>
                    </a:lnR>
                    <a:lnT w="12700" cmpd="sng">
                      <a:noFill/>
                    </a:lnT>
                    <a:lnB w="38100" cmpd="sng">
                      <a:noFill/>
                    </a:lnB>
                    <a:solidFill>
                      <a:srgbClr val="505356"/>
                    </a:solidFill>
                  </a:tcPr>
                </a:tc>
                <a:tc>
                  <a:txBody>
                    <a:bodyPr/>
                    <a:lstStyle/>
                    <a:p>
                      <a:pPr algn="l" fontAlgn="t"/>
                      <a:r>
                        <a:rPr lang="en-US" sz="1600" b="0" cap="all" spc="150">
                          <a:solidFill>
                            <a:schemeClr val="lt1"/>
                          </a:solidFill>
                          <a:effectLst/>
                        </a:rPr>
                        <a:t>Example</a:t>
                      </a:r>
                    </a:p>
                  </a:txBody>
                  <a:tcPr marL="137160" marR="137160" marT="137160" marB="137160">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149087524"/>
                  </a:ext>
                </a:extLst>
              </a:tr>
              <a:tr h="509016">
                <a:tc>
                  <a:txBody>
                    <a:bodyPr/>
                    <a:lstStyle/>
                    <a:p>
                      <a:pPr fontAlgn="t"/>
                      <a:r>
                        <a:rPr lang="en-US" sz="1300" cap="none" spc="0">
                          <a:solidFill>
                            <a:schemeClr val="tx1"/>
                          </a:solidFill>
                          <a:effectLst/>
                        </a:rPr>
                        <a:t>==</a:t>
                      </a:r>
                    </a:p>
                  </a:txBody>
                  <a:tcPr marL="137160" marR="137160" marT="137160" marB="137160">
                    <a:lnL w="12700" cmpd="sng">
                      <a:noFill/>
                      <a:prstDash val="solid"/>
                    </a:lnL>
                    <a:lnR w="12700" cmpd="sng">
                      <a:noFill/>
                      <a:prstDash val="solid"/>
                    </a:lnR>
                    <a:lnT w="38100" cmpd="sng">
                      <a:noFill/>
                    </a:lnT>
                    <a:lnB w="12700" cmpd="sng">
                      <a:noFill/>
                      <a:prstDash val="solid"/>
                    </a:lnB>
                    <a:noFill/>
                  </a:tcPr>
                </a:tc>
                <a:tc>
                  <a:txBody>
                    <a:bodyPr/>
                    <a:lstStyle/>
                    <a:p>
                      <a:pPr fontAlgn="t"/>
                      <a:r>
                        <a:rPr lang="en-US" sz="1300" cap="none" spc="0">
                          <a:solidFill>
                            <a:schemeClr val="tx1"/>
                          </a:solidFill>
                          <a:effectLst/>
                        </a:rPr>
                        <a:t>Equal</a:t>
                      </a:r>
                    </a:p>
                  </a:txBody>
                  <a:tcPr marL="137160" marR="137160" marT="137160" marB="137160">
                    <a:lnL w="12700" cmpd="sng">
                      <a:noFill/>
                      <a:prstDash val="solid"/>
                    </a:lnL>
                    <a:lnR w="12700" cmpd="sng">
                      <a:noFill/>
                      <a:prstDash val="solid"/>
                    </a:lnR>
                    <a:lnT w="38100" cmpd="sng">
                      <a:noFill/>
                    </a:lnT>
                    <a:lnB w="12700" cmpd="sng">
                      <a:noFill/>
                      <a:prstDash val="solid"/>
                    </a:lnB>
                    <a:noFill/>
                  </a:tcPr>
                </a:tc>
                <a:tc>
                  <a:txBody>
                    <a:bodyPr/>
                    <a:lstStyle/>
                    <a:p>
                      <a:pPr fontAlgn="t"/>
                      <a:r>
                        <a:rPr lang="en-US" sz="1300" cap="none" spc="0">
                          <a:solidFill>
                            <a:schemeClr val="tx1"/>
                          </a:solidFill>
                          <a:effectLst/>
                        </a:rPr>
                        <a:t>x == y</a:t>
                      </a:r>
                    </a:p>
                  </a:txBody>
                  <a:tcPr marL="137160" marR="137160" marT="137160" marB="137160">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071431382"/>
                  </a:ext>
                </a:extLst>
              </a:tr>
              <a:tr h="509016">
                <a:tc>
                  <a:txBody>
                    <a:bodyPr/>
                    <a:lstStyle/>
                    <a:p>
                      <a:pPr fontAlgn="t"/>
                      <a:r>
                        <a:rPr lang="en-US" sz="1300" cap="none" spc="0">
                          <a:solidFill>
                            <a:schemeClr val="tx1"/>
                          </a:solidFill>
                          <a:effectLst/>
                        </a:rPr>
                        <a:t>!=</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Not equal</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x != y</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04676566"/>
                  </a:ext>
                </a:extLst>
              </a:tr>
              <a:tr h="509016">
                <a:tc>
                  <a:txBody>
                    <a:bodyPr/>
                    <a:lstStyle/>
                    <a:p>
                      <a:pPr fontAlgn="t"/>
                      <a:r>
                        <a:rPr lang="en-US" sz="1300" cap="none" spc="0">
                          <a:solidFill>
                            <a:schemeClr val="tx1"/>
                          </a:solidFill>
                          <a:effectLst/>
                        </a:rPr>
                        <a:t>&gt;</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Greater than</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x &gt; y</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23165282"/>
                  </a:ext>
                </a:extLst>
              </a:tr>
              <a:tr h="509016">
                <a:tc>
                  <a:txBody>
                    <a:bodyPr/>
                    <a:lstStyle/>
                    <a:p>
                      <a:pPr fontAlgn="t"/>
                      <a:r>
                        <a:rPr lang="en-US" sz="1300" cap="none" spc="0">
                          <a:solidFill>
                            <a:schemeClr val="tx1"/>
                          </a:solidFill>
                          <a:effectLst/>
                        </a:rPr>
                        <a:t>&lt;</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Less than</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x &lt; y</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759602023"/>
                  </a:ext>
                </a:extLst>
              </a:tr>
              <a:tr h="509016">
                <a:tc>
                  <a:txBody>
                    <a:bodyPr/>
                    <a:lstStyle/>
                    <a:p>
                      <a:pPr fontAlgn="t"/>
                      <a:r>
                        <a:rPr lang="en-US" sz="1300" cap="none" spc="0">
                          <a:solidFill>
                            <a:schemeClr val="tx1"/>
                          </a:solidFill>
                          <a:effectLst/>
                        </a:rPr>
                        <a:t>&gt;=</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Greater than or equal to</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300" cap="none" spc="0">
                          <a:solidFill>
                            <a:schemeClr val="tx1"/>
                          </a:solidFill>
                          <a:effectLst/>
                        </a:rPr>
                        <a:t>x &gt;= y</a:t>
                      </a:r>
                    </a:p>
                  </a:txBody>
                  <a:tcPr marL="137160" marR="137160" marT="137160" marB="1371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4919127"/>
                  </a:ext>
                </a:extLst>
              </a:tr>
              <a:tr h="509016">
                <a:tc>
                  <a:txBody>
                    <a:bodyPr/>
                    <a:lstStyle/>
                    <a:p>
                      <a:pPr fontAlgn="t"/>
                      <a:r>
                        <a:rPr lang="en-US" sz="1300" cap="none" spc="0">
                          <a:solidFill>
                            <a:schemeClr val="tx1"/>
                          </a:solidFill>
                          <a:effectLst/>
                        </a:rPr>
                        <a:t>&lt;=</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Less than or equal to</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300" cap="none" spc="0">
                          <a:solidFill>
                            <a:schemeClr val="tx1"/>
                          </a:solidFill>
                          <a:effectLst/>
                        </a:rPr>
                        <a:t>x &lt;= y</a:t>
                      </a:r>
                    </a:p>
                  </a:txBody>
                  <a:tcPr marL="137160" marR="137160" marT="137160" marB="1371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663750188"/>
                  </a:ext>
                </a:extLst>
              </a:tr>
            </a:tbl>
          </a:graphicData>
        </a:graphic>
      </p:graphicFrame>
    </p:spTree>
    <p:extLst>
      <p:ext uri="{BB962C8B-B14F-4D97-AF65-F5344CB8AC3E}">
        <p14:creationId xmlns:p14="http://schemas.microsoft.com/office/powerpoint/2010/main" val="36624607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AAC504-4E40-FD46-A4EA-D71F943243CA}"/>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Intelligent Development Environment </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3E4B7C-46B7-3443-ADEF-773907BA462A}"/>
              </a:ext>
            </a:extLst>
          </p:cNvPr>
          <p:cNvSpPr>
            <a:spLocks noGrp="1"/>
          </p:cNvSpPr>
          <p:nvPr>
            <p:ph idx="1"/>
          </p:nvPr>
        </p:nvSpPr>
        <p:spPr>
          <a:xfrm>
            <a:off x="5289229" y="864108"/>
            <a:ext cx="5910677" cy="5120640"/>
          </a:xfrm>
        </p:spPr>
        <p:txBody>
          <a:bodyPr>
            <a:normAutofit/>
          </a:bodyPr>
          <a:lstStyle/>
          <a:p>
            <a:r>
              <a:rPr lang="en-US"/>
              <a:t> </a:t>
            </a:r>
            <a:r>
              <a:rPr lang="en-US" err="1"/>
              <a:t>Pycharm</a:t>
            </a:r>
            <a:r>
              <a:rPr lang="en-US"/>
              <a:t>: A powerful IDE </a:t>
            </a:r>
          </a:p>
          <a:p>
            <a:r>
              <a:rPr lang="en-US"/>
              <a:t>Does a lot of the heavy lifting </a:t>
            </a:r>
          </a:p>
          <a:p>
            <a:pPr lvl="1"/>
            <a:r>
              <a:rPr lang="en-US"/>
              <a:t>Error checking</a:t>
            </a:r>
          </a:p>
          <a:p>
            <a:pPr lvl="1"/>
            <a:r>
              <a:rPr lang="en-US"/>
              <a:t>Debugging tools</a:t>
            </a:r>
          </a:p>
          <a:p>
            <a:pPr lvl="1"/>
            <a:r>
              <a:rPr lang="en-US"/>
              <a:t>Project management </a:t>
            </a:r>
          </a:p>
          <a:p>
            <a:r>
              <a:rPr lang="en-US"/>
              <a:t>Is not a magic bullet!</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635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256380-FAF8-4544-98F0-ABC8A9204D07}"/>
              </a:ext>
            </a:extLst>
          </p:cNvPr>
          <p:cNvSpPr>
            <a:spLocks noGrp="1"/>
          </p:cNvSpPr>
          <p:nvPr>
            <p:ph type="title"/>
          </p:nvPr>
        </p:nvSpPr>
        <p:spPr>
          <a:xfrm>
            <a:off x="1600754" y="1087374"/>
            <a:ext cx="8983489" cy="1000978"/>
          </a:xfrm>
        </p:spPr>
        <p:txBody>
          <a:bodyPr>
            <a:normAutofit/>
          </a:bodyPr>
          <a:lstStyle/>
          <a:p>
            <a:r>
              <a:rPr lang="en-US"/>
              <a:t>Exercise! </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6AD28BC-1E23-4718-A46C-77A82DF4ED7C}"/>
              </a:ext>
            </a:extLst>
          </p:cNvPr>
          <p:cNvSpPr>
            <a:spLocks noGrp="1"/>
          </p:cNvSpPr>
          <p:nvPr>
            <p:ph idx="1"/>
          </p:nvPr>
        </p:nvSpPr>
        <p:spPr>
          <a:xfrm>
            <a:off x="6827291" y="2525676"/>
            <a:ext cx="5007413" cy="3554457"/>
          </a:xfrm>
        </p:spPr>
        <p:txBody>
          <a:bodyPr>
            <a:normAutofit/>
          </a:bodyPr>
          <a:lstStyle/>
          <a:p>
            <a:pPr marL="342900" indent="-342900"/>
            <a:r>
              <a:rPr lang="en-US" sz="1400">
                <a:ea typeface="+mn-lt"/>
                <a:cs typeface="+mn-lt"/>
              </a:rPr>
              <a:t>Select any of your preassigned variables and test out the Accumulator operators.</a:t>
            </a:r>
          </a:p>
          <a:p>
            <a:pPr marL="845820" lvl="1" indent="-342900"/>
            <a:r>
              <a:rPr lang="en-US" sz="1300">
                <a:ea typeface="+mn-lt"/>
                <a:cs typeface="+mn-lt"/>
              </a:rPr>
              <a:t>print the value of the variable after each test.</a:t>
            </a:r>
          </a:p>
          <a:p>
            <a:pPr marL="845820" lvl="1" indent="-342900"/>
            <a:r>
              <a:rPr lang="en-US" sz="1300">
                <a:ea typeface="+mn-lt"/>
                <a:cs typeface="+mn-lt"/>
              </a:rPr>
              <a:t>Is the value what you expect? Why/why not?</a:t>
            </a:r>
          </a:p>
          <a:p>
            <a:r>
              <a:rPr lang="en-US" sz="1400">
                <a:ea typeface="+mn-lt"/>
                <a:cs typeface="+mn-lt"/>
              </a:rPr>
              <a:t>Select any 2 of your preassigned variables and test out the comparator operators.</a:t>
            </a:r>
          </a:p>
          <a:p>
            <a:pPr lvl="1"/>
            <a:r>
              <a:rPr lang="en-US" sz="1300">
                <a:ea typeface="+mn-lt"/>
                <a:cs typeface="+mn-lt"/>
              </a:rPr>
              <a:t>do these tests in console (</a:t>
            </a:r>
            <a:r>
              <a:rPr lang="en-US" sz="1300" err="1">
                <a:ea typeface="+mn-lt"/>
                <a:cs typeface="+mn-lt"/>
              </a:rPr>
              <a:t>eg</a:t>
            </a:r>
            <a:r>
              <a:rPr lang="en-US" sz="1300">
                <a:ea typeface="+mn-lt"/>
                <a:cs typeface="+mn-lt"/>
              </a:rPr>
              <a:t>: &gt;&gt;&gt; a == b) </a:t>
            </a:r>
          </a:p>
          <a:p>
            <a:pPr lvl="1"/>
            <a:r>
              <a:rPr lang="en-US" sz="1300">
                <a:ea typeface="+mn-lt"/>
                <a:cs typeface="+mn-lt"/>
              </a:rPr>
              <a:t>and then in the file editor (</a:t>
            </a:r>
            <a:r>
              <a:rPr lang="en-US" sz="1300" err="1">
                <a:ea typeface="+mn-lt"/>
                <a:cs typeface="+mn-lt"/>
              </a:rPr>
              <a:t>eg</a:t>
            </a:r>
            <a:r>
              <a:rPr lang="en-US" sz="1300">
                <a:ea typeface="+mn-lt"/>
                <a:cs typeface="+mn-lt"/>
              </a:rPr>
              <a:t>: a == b)</a:t>
            </a:r>
          </a:p>
          <a:p>
            <a:pPr lvl="1"/>
            <a:r>
              <a:rPr lang="en-US" sz="1300">
                <a:ea typeface="+mn-lt"/>
                <a:cs typeface="+mn-lt"/>
              </a:rPr>
              <a:t>what do you notice about doing the tests in either location?</a:t>
            </a:r>
          </a:p>
          <a:p>
            <a:pPr lvl="1"/>
            <a:r>
              <a:rPr lang="en-US" sz="1300">
                <a:ea typeface="+mn-lt"/>
                <a:cs typeface="+mn-lt"/>
              </a:rPr>
              <a:t>how do you have to change the code to see the results in both cases?</a:t>
            </a:r>
            <a:endParaRPr lang="en-US">
              <a:ea typeface="+mn-lt"/>
              <a:cs typeface="+mn-lt"/>
            </a:endParaRPr>
          </a:p>
        </p:txBody>
      </p:sp>
      <p:sp>
        <p:nvSpPr>
          <p:cNvPr id="4" name="Content Placeholder 2">
            <a:extLst>
              <a:ext uri="{FF2B5EF4-FFF2-40B4-BE49-F238E27FC236}">
                <a16:creationId xmlns:a16="http://schemas.microsoft.com/office/drawing/2014/main" id="{C96599E5-AD1C-44F8-8E70-CCD927E3B1F4}"/>
              </a:ext>
            </a:extLst>
          </p:cNvPr>
          <p:cNvSpPr txBox="1">
            <a:spLocks/>
          </p:cNvSpPr>
          <p:nvPr/>
        </p:nvSpPr>
        <p:spPr>
          <a:xfrm>
            <a:off x="1273573" y="2521768"/>
            <a:ext cx="5379530" cy="3554457"/>
          </a:xfrm>
          <a:prstGeom prst="rect">
            <a:avLst/>
          </a:prstGeom>
        </p:spPr>
        <p:txBody>
          <a:bodyPr vert="horz" lIns="91440" tIns="45720" rIns="91440" bIns="45720" rtlCol="0" anchor="ctr">
            <a:normAutofit fontScale="700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a:ea typeface="+mn-lt"/>
                <a:cs typeface="+mn-lt"/>
              </a:rPr>
              <a:t>Use your preassigned variables to test out the simple math operators</a:t>
            </a:r>
            <a:endParaRPr lang="en-US"/>
          </a:p>
          <a:p>
            <a:pPr lvl="1"/>
            <a:r>
              <a:rPr lang="en-US">
                <a:ea typeface="+mn-lt"/>
                <a:cs typeface="+mn-lt"/>
              </a:rPr>
              <a:t>choose any 2 variables to test an operator.</a:t>
            </a:r>
          </a:p>
          <a:p>
            <a:pPr lvl="1"/>
            <a:r>
              <a:rPr lang="en-US">
                <a:ea typeface="+mn-lt"/>
                <a:cs typeface="+mn-lt"/>
              </a:rPr>
              <a:t>store the result of this operation in a new variable</a:t>
            </a:r>
          </a:p>
          <a:p>
            <a:pPr lvl="1"/>
            <a:r>
              <a:rPr lang="en-US">
                <a:ea typeface="+mn-lt"/>
                <a:cs typeface="+mn-lt"/>
              </a:rPr>
              <a:t>print the value of this new variable.</a:t>
            </a:r>
          </a:p>
          <a:p>
            <a:pPr lvl="1"/>
            <a:r>
              <a:rPr lang="en-US">
                <a:ea typeface="+mn-lt"/>
                <a:cs typeface="+mn-lt"/>
              </a:rPr>
              <a:t>is the value of this new variable what you expected? why/why not?</a:t>
            </a:r>
          </a:p>
          <a:p>
            <a:pPr lvl="1"/>
            <a:r>
              <a:rPr lang="en-US">
                <a:ea typeface="+mn-lt"/>
                <a:cs typeface="+mn-lt"/>
              </a:rPr>
              <a:t>use this new variable in your future tests.</a:t>
            </a:r>
            <a:endParaRPr lang="en-US"/>
          </a:p>
          <a:p>
            <a:r>
              <a:rPr lang="en-US">
                <a:ea typeface="+mn-lt"/>
                <a:cs typeface="+mn-lt"/>
              </a:rPr>
              <a:t>*****BONUS!***** </a:t>
            </a:r>
          </a:p>
          <a:p>
            <a:pPr lvl="1"/>
            <a:r>
              <a:rPr lang="en-US">
                <a:ea typeface="+mn-lt"/>
                <a:cs typeface="+mn-lt"/>
              </a:rPr>
              <a:t>use multiple variables in a single operation chain (</a:t>
            </a:r>
            <a:r>
              <a:rPr lang="en-US" err="1">
                <a:ea typeface="+mn-lt"/>
                <a:cs typeface="+mn-lt"/>
              </a:rPr>
              <a:t>eg</a:t>
            </a:r>
            <a:r>
              <a:rPr lang="en-US">
                <a:ea typeface="+mn-lt"/>
                <a:cs typeface="+mn-lt"/>
              </a:rPr>
              <a:t>: a + b + c...) </a:t>
            </a:r>
          </a:p>
          <a:p>
            <a:pPr lvl="1"/>
            <a:r>
              <a:rPr lang="en-US">
                <a:ea typeface="+mn-lt"/>
                <a:cs typeface="+mn-lt"/>
              </a:rPr>
              <a:t>assign the result to a new variable. </a:t>
            </a:r>
          </a:p>
          <a:p>
            <a:pPr lvl="1"/>
            <a:r>
              <a:rPr lang="en-US">
                <a:ea typeface="+mn-lt"/>
                <a:cs typeface="+mn-lt"/>
              </a:rPr>
              <a:t>Try this with BODMAS as well. </a:t>
            </a:r>
          </a:p>
          <a:p>
            <a:pPr lvl="1"/>
            <a:r>
              <a:rPr lang="en-US">
                <a:ea typeface="+mn-lt"/>
                <a:cs typeface="+mn-lt"/>
              </a:rPr>
              <a:t>How do the results compare to your expectations?</a:t>
            </a:r>
          </a:p>
          <a:p>
            <a:r>
              <a:rPr lang="en-US">
                <a:ea typeface="+mn-lt"/>
                <a:cs typeface="+mn-lt"/>
              </a:rPr>
              <a:t>Use your preassigned variables to test out the programming math operators.</a:t>
            </a:r>
          </a:p>
          <a:p>
            <a:pPr lvl="1"/>
            <a:r>
              <a:rPr lang="en-US">
                <a:ea typeface="+mn-lt"/>
                <a:cs typeface="+mn-lt"/>
              </a:rPr>
              <a:t>follow the procedure from the above exercise.</a:t>
            </a:r>
          </a:p>
        </p:txBody>
      </p:sp>
    </p:spTree>
    <p:extLst>
      <p:ext uri="{BB962C8B-B14F-4D97-AF65-F5344CB8AC3E}">
        <p14:creationId xmlns:p14="http://schemas.microsoft.com/office/powerpoint/2010/main" val="3218851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fontScale="62500" lnSpcReduction="20000"/>
          </a:bodyPr>
          <a:lstStyle/>
          <a:p>
            <a:r>
              <a:rPr lang="en-US">
                <a:ea typeface="+mn-lt"/>
                <a:cs typeface="+mn-lt"/>
              </a:rPr>
              <a:t>pick any three integer values and assign them to new variables.</a:t>
            </a:r>
            <a:endParaRPr lang="en-US"/>
          </a:p>
          <a:p>
            <a:pPr lvl="1"/>
            <a:r>
              <a:rPr lang="en-US">
                <a:ea typeface="+mn-lt"/>
                <a:cs typeface="+mn-lt"/>
              </a:rPr>
              <a:t>for each of these new variables, create two new variables, each assigned the</a:t>
            </a:r>
            <a:r>
              <a:rPr lang="en-US">
                <a:latin typeface="Consolas"/>
                <a:ea typeface="+mn-lt"/>
                <a:cs typeface="+mn-lt"/>
              </a:rPr>
              <a:t> str</a:t>
            </a:r>
            <a:r>
              <a:rPr lang="en-US">
                <a:ea typeface="+mn-lt"/>
                <a:cs typeface="+mn-lt"/>
              </a:rPr>
              <a:t> and </a:t>
            </a:r>
            <a:r>
              <a:rPr lang="en-US">
                <a:latin typeface="Consolas"/>
                <a:ea typeface="+mn-lt"/>
                <a:cs typeface="+mn-lt"/>
              </a:rPr>
              <a:t>float </a:t>
            </a:r>
            <a:r>
              <a:rPr lang="en-US">
                <a:ea typeface="+mn-lt"/>
                <a:cs typeface="+mn-lt"/>
              </a:rPr>
              <a:t>value of that number (</a:t>
            </a:r>
            <a:r>
              <a:rPr lang="en-US" err="1">
                <a:ea typeface="+mn-lt"/>
                <a:cs typeface="+mn-lt"/>
              </a:rPr>
              <a:t>eg</a:t>
            </a:r>
            <a:r>
              <a:rPr lang="en-US">
                <a:ea typeface="+mn-lt"/>
                <a:cs typeface="+mn-lt"/>
              </a:rPr>
              <a:t>: </a:t>
            </a:r>
            <a:r>
              <a:rPr lang="en-US" err="1">
                <a:latin typeface="Consolas"/>
                <a:ea typeface="+mn-lt"/>
                <a:cs typeface="+mn-lt"/>
              </a:rPr>
              <a:t>a_int</a:t>
            </a:r>
            <a:r>
              <a:rPr lang="en-US">
                <a:latin typeface="Consolas"/>
                <a:ea typeface="+mn-lt"/>
                <a:cs typeface="+mn-lt"/>
              </a:rPr>
              <a:t> = 1; </a:t>
            </a:r>
            <a:r>
              <a:rPr lang="en-US" err="1">
                <a:latin typeface="Consolas"/>
                <a:ea typeface="+mn-lt"/>
                <a:cs typeface="+mn-lt"/>
              </a:rPr>
              <a:t>a_str</a:t>
            </a:r>
            <a:r>
              <a:rPr lang="en-US">
                <a:latin typeface="Consolas"/>
                <a:ea typeface="+mn-lt"/>
                <a:cs typeface="+mn-lt"/>
              </a:rPr>
              <a:t> = "1"; </a:t>
            </a:r>
            <a:r>
              <a:rPr lang="en-US" err="1">
                <a:latin typeface="Consolas"/>
                <a:ea typeface="+mn-lt"/>
                <a:cs typeface="+mn-lt"/>
              </a:rPr>
              <a:t>a_float</a:t>
            </a:r>
            <a:r>
              <a:rPr lang="en-US">
                <a:latin typeface="Consolas"/>
                <a:ea typeface="+mn-lt"/>
                <a:cs typeface="+mn-lt"/>
              </a:rPr>
              <a:t> = 1.0</a:t>
            </a:r>
            <a:r>
              <a:rPr lang="en-US">
                <a:ea typeface="+mn-lt"/>
                <a:cs typeface="+mn-lt"/>
              </a:rPr>
              <a:t>)</a:t>
            </a:r>
          </a:p>
          <a:p>
            <a:pPr lvl="1"/>
            <a:r>
              <a:rPr lang="en-US">
                <a:ea typeface="+mn-lt"/>
                <a:cs typeface="+mn-lt"/>
              </a:rPr>
              <a:t> Do this using the type casting methods.</a:t>
            </a:r>
          </a:p>
          <a:p>
            <a:pPr lvl="1"/>
            <a:r>
              <a:rPr lang="en-US">
                <a:ea typeface="+mn-lt"/>
                <a:cs typeface="+mn-lt"/>
              </a:rPr>
              <a:t>try using these variables to perform the exercises from the previous topics.</a:t>
            </a:r>
          </a:p>
          <a:p>
            <a:pPr lvl="1"/>
            <a:r>
              <a:rPr lang="en-US">
                <a:ea typeface="+mn-lt"/>
                <a:cs typeface="+mn-lt"/>
              </a:rPr>
              <a:t>what do you notice when you use two different data types? </a:t>
            </a:r>
          </a:p>
          <a:p>
            <a:pPr lvl="1"/>
            <a:r>
              <a:rPr lang="en-US">
                <a:ea typeface="+mn-lt"/>
                <a:cs typeface="+mn-lt"/>
              </a:rPr>
              <a:t>which data type pairs cause the most trouble?</a:t>
            </a:r>
          </a:p>
          <a:p>
            <a:pPr lvl="1"/>
            <a:r>
              <a:rPr lang="en-US">
                <a:ea typeface="+mn-lt"/>
                <a:cs typeface="+mn-lt"/>
              </a:rPr>
              <a:t>why? (Hint, read &amp; explain the error reports)</a:t>
            </a:r>
            <a:endParaRPr lang="en-US"/>
          </a:p>
          <a:p>
            <a:r>
              <a:rPr lang="en-US">
                <a:ea typeface="+mn-lt"/>
                <a:cs typeface="+mn-lt"/>
              </a:rPr>
              <a:t>Assign a variable t the value `</a:t>
            </a:r>
            <a:r>
              <a:rPr lang="en-US">
                <a:latin typeface="Consolas"/>
                <a:ea typeface="+mn-lt"/>
                <a:cs typeface="+mn-lt"/>
              </a:rPr>
              <a:t>True</a:t>
            </a:r>
            <a:r>
              <a:rPr lang="en-US">
                <a:ea typeface="+mn-lt"/>
                <a:cs typeface="+mn-lt"/>
              </a:rPr>
              <a:t>` and a variable f the value `</a:t>
            </a:r>
            <a:r>
              <a:rPr lang="en-US">
                <a:latin typeface="Consolas"/>
                <a:ea typeface="+mn-lt"/>
                <a:cs typeface="+mn-lt"/>
              </a:rPr>
              <a:t>False</a:t>
            </a:r>
            <a:r>
              <a:rPr lang="en-US">
                <a:ea typeface="+mn-lt"/>
                <a:cs typeface="+mn-lt"/>
              </a:rPr>
              <a:t>`</a:t>
            </a:r>
          </a:p>
          <a:p>
            <a:pPr lvl="1"/>
            <a:r>
              <a:rPr lang="en-US">
                <a:ea typeface="+mn-lt"/>
                <a:cs typeface="+mn-lt"/>
              </a:rPr>
              <a:t>print both t and f. what do you see? is this what you expected?</a:t>
            </a:r>
          </a:p>
          <a:p>
            <a:pPr lvl="1"/>
            <a:r>
              <a:rPr lang="en-US">
                <a:ea typeface="+mn-lt"/>
                <a:cs typeface="+mn-lt"/>
              </a:rPr>
              <a:t>use the comparator operators on these variables, interchanging their positions. (</a:t>
            </a:r>
            <a:r>
              <a:rPr lang="en-US" err="1">
                <a:ea typeface="+mn-lt"/>
                <a:cs typeface="+mn-lt"/>
              </a:rPr>
              <a:t>Eg</a:t>
            </a:r>
            <a:r>
              <a:rPr lang="en-US">
                <a:ea typeface="+mn-lt"/>
                <a:cs typeface="+mn-lt"/>
              </a:rPr>
              <a:t>:</a:t>
            </a:r>
            <a:r>
              <a:rPr lang="en-US">
                <a:latin typeface="Consolas"/>
                <a:ea typeface="+mn-lt"/>
                <a:cs typeface="+mn-lt"/>
              </a:rPr>
              <a:t> t == f; f == t; t == t; f === f</a:t>
            </a:r>
            <a:r>
              <a:rPr lang="en-US">
                <a:ea typeface="+mn-lt"/>
                <a:cs typeface="+mn-lt"/>
              </a:rPr>
              <a:t>)</a:t>
            </a:r>
          </a:p>
          <a:p>
            <a:pPr lvl="1"/>
            <a:r>
              <a:rPr lang="en-US">
                <a:ea typeface="+mn-lt"/>
                <a:cs typeface="+mn-lt"/>
              </a:rPr>
              <a:t>are the values what you expect?</a:t>
            </a:r>
          </a:p>
          <a:p>
            <a:pPr lvl="1"/>
            <a:r>
              <a:rPr lang="en-US">
                <a:ea typeface="+mn-lt"/>
                <a:cs typeface="+mn-lt"/>
              </a:rPr>
              <a:t>use the simple math operators on these variables. </a:t>
            </a:r>
          </a:p>
          <a:p>
            <a:pPr lvl="1"/>
            <a:r>
              <a:rPr lang="en-US">
                <a:ea typeface="+mn-lt"/>
                <a:cs typeface="+mn-lt"/>
              </a:rPr>
              <a:t>what values do you see? is this what you expect?</a:t>
            </a:r>
          </a:p>
          <a:p>
            <a:pPr lvl="1"/>
            <a:r>
              <a:rPr lang="en-US">
                <a:ea typeface="+mn-lt"/>
                <a:cs typeface="+mn-lt"/>
              </a:rPr>
              <a:t>print t and f again and compare the values to the answers you’re getting.</a:t>
            </a:r>
          </a:p>
          <a:p>
            <a:pPr lvl="1"/>
            <a:r>
              <a:rPr lang="en-US">
                <a:ea typeface="+mn-lt"/>
                <a:cs typeface="+mn-lt"/>
              </a:rPr>
              <a:t>can you explain what is happening?</a:t>
            </a:r>
            <a:br>
              <a:rPr lang="en-US">
                <a:ea typeface="+mn-lt"/>
                <a:cs typeface="+mn-lt"/>
              </a:rPr>
            </a:br>
            <a:br>
              <a:rPr lang="en-US">
                <a:ea typeface="+mn-lt"/>
                <a:cs typeface="+mn-lt"/>
              </a:rPr>
            </a:br>
            <a:endParaRPr lang="en-US">
              <a:ea typeface="+mn-lt"/>
              <a:cs typeface="+mn-lt"/>
            </a:endParaRPr>
          </a:p>
        </p:txBody>
      </p:sp>
    </p:spTree>
    <p:extLst>
      <p:ext uri="{BB962C8B-B14F-4D97-AF65-F5344CB8AC3E}">
        <p14:creationId xmlns:p14="http://schemas.microsoft.com/office/powerpoint/2010/main" val="3513363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3">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25">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27">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9">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Freeform: Shape 31">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026728-F9DC-48D2-9623-0A5F87F7E8B2}"/>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1"/>
                </a:solidFill>
              </a:rPr>
              <a:t>Milestone!</a:t>
            </a:r>
          </a:p>
        </p:txBody>
      </p:sp>
      <p:sp>
        <p:nvSpPr>
          <p:cNvPr id="3" name="Content Placeholder 2">
            <a:extLst>
              <a:ext uri="{FF2B5EF4-FFF2-40B4-BE49-F238E27FC236}">
                <a16:creationId xmlns:a16="http://schemas.microsoft.com/office/drawing/2014/main" id="{51DC26AF-0079-4DBA-88EF-C69923373369}"/>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tx2"/>
                </a:solidFill>
              </a:rPr>
              <a:t>The Genie in training</a:t>
            </a:r>
          </a:p>
        </p:txBody>
      </p:sp>
    </p:spTree>
    <p:extLst>
      <p:ext uri="{BB962C8B-B14F-4D97-AF65-F5344CB8AC3E}">
        <p14:creationId xmlns:p14="http://schemas.microsoft.com/office/powerpoint/2010/main" val="119752042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835A92-9FE5-4DD8-B82D-E1E56768940E}"/>
              </a:ext>
            </a:extLst>
          </p:cNvPr>
          <p:cNvSpPr>
            <a:spLocks noGrp="1"/>
          </p:cNvSpPr>
          <p:nvPr>
            <p:ph type="title"/>
          </p:nvPr>
        </p:nvSpPr>
        <p:spPr>
          <a:xfrm>
            <a:off x="494260" y="1683144"/>
            <a:ext cx="2774922" cy="3491712"/>
          </a:xfrm>
        </p:spPr>
        <p:txBody>
          <a:bodyPr>
            <a:normAutofit/>
          </a:bodyPr>
          <a:lstStyle/>
          <a:p>
            <a:r>
              <a:rPr lang="en-US"/>
              <a:t>Challenge</a:t>
            </a:r>
          </a:p>
        </p:txBody>
      </p:sp>
      <p:sp>
        <p:nvSpPr>
          <p:cNvPr id="3" name="Content Placeholder 2">
            <a:extLst>
              <a:ext uri="{FF2B5EF4-FFF2-40B4-BE49-F238E27FC236}">
                <a16:creationId xmlns:a16="http://schemas.microsoft.com/office/drawing/2014/main" id="{301A29A4-EF5C-46B4-8743-78278E6D369F}"/>
              </a:ext>
            </a:extLst>
          </p:cNvPr>
          <p:cNvSpPr>
            <a:spLocks noGrp="1"/>
          </p:cNvSpPr>
          <p:nvPr>
            <p:ph idx="1"/>
          </p:nvPr>
        </p:nvSpPr>
        <p:spPr>
          <a:xfrm>
            <a:off x="4361606" y="1683143"/>
            <a:ext cx="6627377" cy="3491713"/>
          </a:xfrm>
        </p:spPr>
        <p:txBody>
          <a:bodyPr>
            <a:normAutofit/>
          </a:bodyPr>
          <a:lstStyle/>
          <a:p>
            <a:r>
              <a:rPr lang="en-US" sz="1500"/>
              <a:t>You are the developer at a magic lamp company. Write a program to create a new genie! </a:t>
            </a:r>
          </a:p>
          <a:p>
            <a:r>
              <a:rPr lang="en-US" sz="1500"/>
              <a:t>This genie is a junior who just started their training and so only knows how to grant very specific, well defined math-magic wishes. </a:t>
            </a:r>
          </a:p>
          <a:p>
            <a:r>
              <a:rPr lang="en-US" sz="1500"/>
              <a:t>To practice, they are allowed to grant 5 of these wishes instead of the usual 3 (more powerful) wishes. You can choose which 5 to teach them.</a:t>
            </a:r>
          </a:p>
          <a:p>
            <a:r>
              <a:rPr lang="en-US" sz="1500"/>
              <a:t>The board wants to see and test the new genie in the next 45 minutes!</a:t>
            </a:r>
          </a:p>
          <a:p>
            <a:r>
              <a:rPr lang="en-US" sz="1500"/>
              <a:t>BONUS: The board likes theatrics. </a:t>
            </a:r>
          </a:p>
          <a:p>
            <a:pPr lvl="1"/>
            <a:r>
              <a:rPr lang="en-US" sz="1500"/>
              <a:t>Try to make your genie as interesting as possible! </a:t>
            </a:r>
          </a:p>
          <a:p>
            <a:pPr lvl="1"/>
            <a:r>
              <a:rPr lang="en-US" sz="1500"/>
              <a:t>Try to show off the new lamp design that only needs 5 rubs to activate the genie.</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104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183B5-D079-1B4A-AE86-C9C3338D9EEC}"/>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Boolean Logic</a:t>
            </a:r>
          </a:p>
        </p:txBody>
      </p:sp>
      <p:sp>
        <p:nvSpPr>
          <p:cNvPr id="3" name="Text Placeholder 2">
            <a:extLst>
              <a:ext uri="{FF2B5EF4-FFF2-40B4-BE49-F238E27FC236}">
                <a16:creationId xmlns:a16="http://schemas.microsoft.com/office/drawing/2014/main" id="{818D3668-49F8-7948-9ACC-CCE5F3A14448}"/>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rPr>
              <a:t>Lesson 4</a:t>
            </a:r>
          </a:p>
        </p:txBody>
      </p:sp>
      <p:sp>
        <p:nvSpPr>
          <p:cNvPr id="27" name="Rectangle 26">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235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12">
            <a:extLst>
              <a:ext uri="{FF2B5EF4-FFF2-40B4-BE49-F238E27FC236}">
                <a16:creationId xmlns:a16="http://schemas.microsoft.com/office/drawing/2014/main" id="{D589E016-1EE1-484C-8423-012B4B78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5C386E1D-9B1F-4FCE-A8DF-A0A89E481BDB}"/>
              </a:ext>
            </a:extLst>
          </p:cNvPr>
          <p:cNvPicPr>
            <a:picLocks noChangeAspect="1"/>
          </p:cNvPicPr>
          <p:nvPr/>
        </p:nvPicPr>
        <p:blipFill rotWithShape="1">
          <a:blip r:embed="rId2"/>
          <a:srcRect t="17654" r="9094" b="509"/>
          <a:stretch/>
        </p:blipFill>
        <p:spPr>
          <a:xfrm>
            <a:off x="20" y="-1"/>
            <a:ext cx="12188932" cy="6858000"/>
          </a:xfrm>
          <a:prstGeom prst="rect">
            <a:avLst/>
          </a:prstGeom>
        </p:spPr>
      </p:pic>
      <p:sp>
        <p:nvSpPr>
          <p:cNvPr id="12" name="Rectangle 14">
            <a:extLst>
              <a:ext uri="{FF2B5EF4-FFF2-40B4-BE49-F238E27FC236}">
                <a16:creationId xmlns:a16="http://schemas.microsoft.com/office/drawing/2014/main" id="{46100866-3689-418C-84D9-07C7E24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E7EFB1-52DA-4E60-B360-974E8398DD65}"/>
              </a:ext>
            </a:extLst>
          </p:cNvPr>
          <p:cNvSpPr>
            <a:spLocks noGrp="1"/>
          </p:cNvSpPr>
          <p:nvPr>
            <p:ph type="title"/>
          </p:nvPr>
        </p:nvSpPr>
        <p:spPr>
          <a:xfrm>
            <a:off x="334557" y="1653703"/>
            <a:ext cx="3361953" cy="2470488"/>
          </a:xfrm>
        </p:spPr>
        <p:txBody>
          <a:bodyPr vert="horz" lIns="91440" tIns="45720" rIns="91440" bIns="45720" rtlCol="0" anchor="b">
            <a:normAutofit/>
          </a:bodyPr>
          <a:lstStyle/>
          <a:p>
            <a:r>
              <a:rPr lang="en-US" sz="4400" spc="-100">
                <a:solidFill>
                  <a:schemeClr val="bg1"/>
                </a:solidFill>
              </a:rPr>
              <a:t>True and True is True</a:t>
            </a:r>
            <a:endParaRPr lang="en-US">
              <a:solidFill>
                <a:schemeClr val="bg1"/>
              </a:solidFill>
            </a:endParaRPr>
          </a:p>
        </p:txBody>
      </p:sp>
      <p:sp>
        <p:nvSpPr>
          <p:cNvPr id="4" name="TextBox 3">
            <a:extLst>
              <a:ext uri="{FF2B5EF4-FFF2-40B4-BE49-F238E27FC236}">
                <a16:creationId xmlns:a16="http://schemas.microsoft.com/office/drawing/2014/main" id="{FEBC68BC-8EAE-401C-907D-30A9B66A5D0B}"/>
              </a:ext>
            </a:extLst>
          </p:cNvPr>
          <p:cNvSpPr txBox="1"/>
          <p:nvPr/>
        </p:nvSpPr>
        <p:spPr>
          <a:xfrm>
            <a:off x="6238631" y="2272323"/>
            <a:ext cx="428673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92D050"/>
                </a:solidFill>
                <a:ea typeface="+mn-lt"/>
                <a:cs typeface="+mn-lt"/>
              </a:rPr>
              <a:t>&gt;&gt;&gt;</a:t>
            </a:r>
            <a:r>
              <a:rPr lang="en-US" sz="3600">
                <a:solidFill>
                  <a:schemeClr val="accent4">
                    <a:lumMod val="60000"/>
                    <a:lumOff val="40000"/>
                  </a:schemeClr>
                </a:solidFill>
                <a:ea typeface="+mn-lt"/>
                <a:cs typeface="+mn-lt"/>
              </a:rPr>
              <a:t>True and</a:t>
            </a:r>
            <a:r>
              <a:rPr lang="en-US" sz="3600">
                <a:ea typeface="+mn-lt"/>
                <a:cs typeface="+mn-lt"/>
              </a:rPr>
              <a:t> </a:t>
            </a:r>
            <a:r>
              <a:rPr lang="en-US" sz="3600">
                <a:solidFill>
                  <a:schemeClr val="accent4">
                    <a:lumMod val="60000"/>
                    <a:lumOff val="40000"/>
                  </a:schemeClr>
                </a:solidFill>
                <a:ea typeface="+mn-lt"/>
                <a:cs typeface="+mn-lt"/>
              </a:rPr>
              <a:t>True</a:t>
            </a:r>
            <a:endParaRPr lang="en-US" sz="3600">
              <a:solidFill>
                <a:schemeClr val="accent4">
                  <a:lumMod val="60000"/>
                  <a:lumOff val="40000"/>
                </a:schemeClr>
              </a:solidFill>
            </a:endParaRPr>
          </a:p>
          <a:p>
            <a:r>
              <a:rPr lang="en-US" sz="3600">
                <a:solidFill>
                  <a:schemeClr val="bg1"/>
                </a:solidFill>
                <a:ea typeface="+mn-lt"/>
                <a:cs typeface="+mn-lt"/>
              </a:rPr>
              <a:t>True</a:t>
            </a:r>
            <a:endParaRPr lang="en-US" sz="3600">
              <a:solidFill>
                <a:schemeClr val="bg1"/>
              </a:solidFill>
            </a:endParaRPr>
          </a:p>
          <a:p>
            <a:r>
              <a:rPr lang="en-US" sz="3600">
                <a:solidFill>
                  <a:srgbClr val="92D050"/>
                </a:solidFill>
                <a:ea typeface="+mn-lt"/>
                <a:cs typeface="+mn-lt"/>
              </a:rPr>
              <a:t>&gt;&gt;&gt;</a:t>
            </a:r>
            <a:r>
              <a:rPr lang="en-US" sz="3600">
                <a:solidFill>
                  <a:schemeClr val="accent4">
                    <a:lumMod val="60000"/>
                    <a:lumOff val="40000"/>
                  </a:schemeClr>
                </a:solidFill>
                <a:ea typeface="+mn-lt"/>
                <a:cs typeface="+mn-lt"/>
              </a:rPr>
              <a:t>True or False</a:t>
            </a:r>
            <a:endParaRPr lang="en-US" sz="3600">
              <a:solidFill>
                <a:schemeClr val="accent4">
                  <a:lumMod val="60000"/>
                  <a:lumOff val="40000"/>
                </a:schemeClr>
              </a:solidFill>
            </a:endParaRPr>
          </a:p>
          <a:p>
            <a:pPr algn="l"/>
            <a:r>
              <a:rPr lang="en-US" sz="3600">
                <a:solidFill>
                  <a:schemeClr val="bg1"/>
                </a:solidFill>
                <a:ea typeface="+mn-lt"/>
                <a:cs typeface="+mn-lt"/>
              </a:rPr>
              <a:t>True</a:t>
            </a:r>
            <a:endParaRPr lang="en-US" sz="3600">
              <a:solidFill>
                <a:schemeClr val="bg1"/>
              </a:solidFill>
            </a:endParaRPr>
          </a:p>
        </p:txBody>
      </p:sp>
    </p:spTree>
    <p:extLst>
      <p:ext uri="{BB962C8B-B14F-4D97-AF65-F5344CB8AC3E}">
        <p14:creationId xmlns:p14="http://schemas.microsoft.com/office/powerpoint/2010/main" val="645519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33957C-7ADC-4FD4-B097-3EDA58DA66B6}"/>
              </a:ext>
            </a:extLst>
          </p:cNvPr>
          <p:cNvSpPr>
            <a:spLocks noGrp="1"/>
          </p:cNvSpPr>
          <p:nvPr>
            <p:ph type="title"/>
          </p:nvPr>
        </p:nvSpPr>
        <p:spPr>
          <a:xfrm>
            <a:off x="641667" y="5257630"/>
            <a:ext cx="10908667" cy="1021405"/>
          </a:xfrm>
        </p:spPr>
        <p:txBody>
          <a:bodyPr>
            <a:normAutofit/>
          </a:bodyPr>
          <a:lstStyle/>
          <a:p>
            <a:pPr algn="ctr"/>
            <a:r>
              <a:rPr lang="en-US"/>
              <a:t>4 Boolean operators</a:t>
            </a:r>
          </a:p>
        </p:txBody>
      </p:sp>
      <p:sp>
        <p:nvSpPr>
          <p:cNvPr id="14" name="Rectangle 13">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0DDF9D6-5057-490B-98EE-5248C83537C6}"/>
              </a:ext>
            </a:extLst>
          </p:cNvPr>
          <p:cNvGraphicFramePr>
            <a:graphicFrameLocks noGrp="1"/>
          </p:cNvGraphicFramePr>
          <p:nvPr>
            <p:ph idx="1"/>
            <p:extLst>
              <p:ext uri="{D42A27DB-BD31-4B8C-83A1-F6EECF244321}">
                <p14:modId xmlns:p14="http://schemas.microsoft.com/office/powerpoint/2010/main" val="2090390310"/>
              </p:ext>
            </p:extLst>
          </p:nvPr>
        </p:nvGraphicFramePr>
        <p:xfrm>
          <a:off x="907881" y="1097561"/>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5506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D7FFE-43C9-405A-90F8-F3AB8878D1CE}"/>
              </a:ext>
            </a:extLst>
          </p:cNvPr>
          <p:cNvSpPr>
            <a:spLocks noGrp="1"/>
          </p:cNvSpPr>
          <p:nvPr>
            <p:ph type="title"/>
          </p:nvPr>
        </p:nvSpPr>
        <p:spPr>
          <a:xfrm>
            <a:off x="8389648" y="1123837"/>
            <a:ext cx="2947482" cy="4601183"/>
          </a:xfrm>
        </p:spPr>
        <p:txBody>
          <a:bodyPr>
            <a:normAutofit/>
          </a:bodyPr>
          <a:lstStyle/>
          <a:p>
            <a:r>
              <a:rPr lang="LID4096"/>
              <a:t>Logical</a:t>
            </a:r>
            <a:r>
              <a:rPr lang="en-US"/>
              <a:t> </a:t>
            </a:r>
          </a:p>
        </p:txBody>
      </p:sp>
      <p:sp>
        <p:nvSpPr>
          <p:cNvPr id="82" name="Rectangle 81">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1B2119FC-4618-4D44-8803-6E7AAC740997}"/>
              </a:ext>
            </a:extLst>
          </p:cNvPr>
          <p:cNvGraphicFramePr>
            <a:graphicFrameLocks noGrp="1"/>
          </p:cNvGraphicFramePr>
          <p:nvPr>
            <p:ph idx="1"/>
            <p:extLst>
              <p:ext uri="{D42A27DB-BD31-4B8C-83A1-F6EECF244321}">
                <p14:modId xmlns:p14="http://schemas.microsoft.com/office/powerpoint/2010/main" val="4069730035"/>
              </p:ext>
            </p:extLst>
          </p:nvPr>
        </p:nvGraphicFramePr>
        <p:xfrm>
          <a:off x="650875" y="1855432"/>
          <a:ext cx="6711952" cy="3161425"/>
        </p:xfrm>
        <a:graphic>
          <a:graphicData uri="http://schemas.openxmlformats.org/drawingml/2006/table">
            <a:tbl>
              <a:tblPr firstRow="1" bandRow="1">
                <a:noFill/>
                <a:tableStyleId>{9D7B26C5-4107-4FEC-AEDC-1716B250A1EF}</a:tableStyleId>
              </a:tblPr>
              <a:tblGrid>
                <a:gridCol w="2019775">
                  <a:extLst>
                    <a:ext uri="{9D8B030D-6E8A-4147-A177-3AD203B41FA5}">
                      <a16:colId xmlns:a16="http://schemas.microsoft.com/office/drawing/2014/main" val="841023825"/>
                    </a:ext>
                  </a:extLst>
                </a:gridCol>
                <a:gridCol w="2764296">
                  <a:extLst>
                    <a:ext uri="{9D8B030D-6E8A-4147-A177-3AD203B41FA5}">
                      <a16:colId xmlns:a16="http://schemas.microsoft.com/office/drawing/2014/main" val="2313657177"/>
                    </a:ext>
                  </a:extLst>
                </a:gridCol>
                <a:gridCol w="1927881">
                  <a:extLst>
                    <a:ext uri="{9D8B030D-6E8A-4147-A177-3AD203B41FA5}">
                      <a16:colId xmlns:a16="http://schemas.microsoft.com/office/drawing/2014/main" val="460752635"/>
                    </a:ext>
                  </a:extLst>
                </a:gridCol>
              </a:tblGrid>
              <a:tr h="655330">
                <a:tc>
                  <a:txBody>
                    <a:bodyPr/>
                    <a:lstStyle/>
                    <a:p>
                      <a:pPr algn="l" fontAlgn="t"/>
                      <a:r>
                        <a:rPr lang="en-US" sz="1900" b="0" cap="all" spc="150">
                          <a:solidFill>
                            <a:schemeClr val="lt1"/>
                          </a:solidFill>
                          <a:effectLst/>
                        </a:rPr>
                        <a:t>Operator</a:t>
                      </a:r>
                    </a:p>
                  </a:txBody>
                  <a:tcPr marL="162032" marR="162032" marT="162032" marB="162032">
                    <a:lnL w="12700" cmpd="sng">
                      <a:noFill/>
                    </a:lnL>
                    <a:lnR w="12700" cmpd="sng">
                      <a:noFill/>
                    </a:lnR>
                    <a:lnT w="12700" cmpd="sng">
                      <a:noFill/>
                    </a:lnT>
                    <a:lnB w="38100" cmpd="sng">
                      <a:noFill/>
                    </a:lnB>
                    <a:solidFill>
                      <a:srgbClr val="505356"/>
                    </a:solidFill>
                  </a:tcPr>
                </a:tc>
                <a:tc>
                  <a:txBody>
                    <a:bodyPr/>
                    <a:lstStyle/>
                    <a:p>
                      <a:pPr algn="l" fontAlgn="t"/>
                      <a:r>
                        <a:rPr lang="en-US" sz="1900" b="0" cap="all" spc="150">
                          <a:solidFill>
                            <a:schemeClr val="lt1"/>
                          </a:solidFill>
                          <a:effectLst/>
                        </a:rPr>
                        <a:t>Description</a:t>
                      </a:r>
                    </a:p>
                  </a:txBody>
                  <a:tcPr marL="162032" marR="162032" marT="162032" marB="162032">
                    <a:lnL w="12700" cmpd="sng">
                      <a:noFill/>
                    </a:lnL>
                    <a:lnR w="12700" cmpd="sng">
                      <a:noFill/>
                    </a:lnR>
                    <a:lnT w="12700" cmpd="sng">
                      <a:noFill/>
                    </a:lnT>
                    <a:lnB w="38100" cmpd="sng">
                      <a:noFill/>
                    </a:lnB>
                    <a:solidFill>
                      <a:srgbClr val="505356"/>
                    </a:solidFill>
                  </a:tcPr>
                </a:tc>
                <a:tc>
                  <a:txBody>
                    <a:bodyPr/>
                    <a:lstStyle/>
                    <a:p>
                      <a:pPr algn="l" fontAlgn="t"/>
                      <a:r>
                        <a:rPr lang="en-US" sz="1900" b="0" cap="all" spc="150">
                          <a:solidFill>
                            <a:schemeClr val="lt1"/>
                          </a:solidFill>
                          <a:effectLst/>
                        </a:rPr>
                        <a:t>Example</a:t>
                      </a:r>
                    </a:p>
                  </a:txBody>
                  <a:tcPr marL="162032" marR="162032" marT="162032" marB="16203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179497780"/>
                  </a:ext>
                </a:extLst>
              </a:tr>
              <a:tr h="835365">
                <a:tc>
                  <a:txBody>
                    <a:bodyPr/>
                    <a:lstStyle/>
                    <a:p>
                      <a:pPr fontAlgn="t"/>
                      <a:r>
                        <a:rPr lang="en-US" sz="1500" cap="none" spc="0">
                          <a:solidFill>
                            <a:schemeClr val="tx1"/>
                          </a:solidFill>
                          <a:effectLst/>
                        </a:rPr>
                        <a:t>and </a:t>
                      </a:r>
                    </a:p>
                  </a:txBody>
                  <a:tcPr marL="162032" marR="162032" marT="162032" marB="162032">
                    <a:lnL w="12700" cmpd="sng">
                      <a:noFill/>
                      <a:prstDash val="solid"/>
                    </a:lnL>
                    <a:lnR w="12700" cmpd="sng">
                      <a:noFill/>
                      <a:prstDash val="solid"/>
                    </a:lnR>
                    <a:lnT w="38100" cmpd="sng">
                      <a:noFill/>
                    </a:lnT>
                    <a:lnB w="12700" cmpd="sng">
                      <a:noFill/>
                      <a:prstDash val="solid"/>
                    </a:lnB>
                    <a:noFill/>
                  </a:tcPr>
                </a:tc>
                <a:tc>
                  <a:txBody>
                    <a:bodyPr/>
                    <a:lstStyle/>
                    <a:p>
                      <a:pPr fontAlgn="t"/>
                      <a:r>
                        <a:rPr lang="en-US" sz="1500" cap="none" spc="0">
                          <a:solidFill>
                            <a:schemeClr val="tx1"/>
                          </a:solidFill>
                          <a:effectLst/>
                        </a:rPr>
                        <a:t>Returns True if both statements are true</a:t>
                      </a:r>
                    </a:p>
                  </a:txBody>
                  <a:tcPr marL="162032" marR="162032" marT="162032" marB="162032">
                    <a:lnL w="12700" cmpd="sng">
                      <a:noFill/>
                      <a:prstDash val="solid"/>
                    </a:lnL>
                    <a:lnR w="12700" cmpd="sng">
                      <a:noFill/>
                      <a:prstDash val="solid"/>
                    </a:lnR>
                    <a:lnT w="38100" cmpd="sng">
                      <a:noFill/>
                    </a:lnT>
                    <a:lnB w="12700" cmpd="sng">
                      <a:noFill/>
                      <a:prstDash val="solid"/>
                    </a:lnB>
                    <a:noFill/>
                  </a:tcPr>
                </a:tc>
                <a:tc>
                  <a:txBody>
                    <a:bodyPr/>
                    <a:lstStyle/>
                    <a:p>
                      <a:pPr fontAlgn="t"/>
                      <a:r>
                        <a:rPr lang="en-US" sz="1500" cap="none" spc="0">
                          <a:solidFill>
                            <a:schemeClr val="tx1"/>
                          </a:solidFill>
                          <a:effectLst/>
                        </a:rPr>
                        <a:t>x &lt; 5 and  x &lt; 10</a:t>
                      </a:r>
                    </a:p>
                  </a:txBody>
                  <a:tcPr marL="162032" marR="162032" marT="162032" marB="162032">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430226130"/>
                  </a:ext>
                </a:extLst>
              </a:tr>
              <a:tr h="835365">
                <a:tc>
                  <a:txBody>
                    <a:bodyPr/>
                    <a:lstStyle/>
                    <a:p>
                      <a:pPr fontAlgn="t"/>
                      <a:r>
                        <a:rPr lang="en-US" sz="1500" cap="none" spc="0">
                          <a:solidFill>
                            <a:schemeClr val="tx1"/>
                          </a:solidFill>
                          <a:effectLst/>
                        </a:rPr>
                        <a:t>or</a:t>
                      </a:r>
                    </a:p>
                  </a:txBody>
                  <a:tcPr marL="162032" marR="162032" marT="162032" marB="162032">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500" cap="none" spc="0">
                          <a:solidFill>
                            <a:schemeClr val="tx1"/>
                          </a:solidFill>
                          <a:effectLst/>
                        </a:rPr>
                        <a:t>Returns True if one of the statements is true</a:t>
                      </a:r>
                    </a:p>
                  </a:txBody>
                  <a:tcPr marL="162032" marR="162032" marT="162032" marB="162032">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500" cap="none" spc="0">
                          <a:solidFill>
                            <a:schemeClr val="tx1"/>
                          </a:solidFill>
                          <a:effectLst/>
                        </a:rPr>
                        <a:t>x &lt; 5 or x &lt; 4</a:t>
                      </a:r>
                    </a:p>
                  </a:txBody>
                  <a:tcPr marL="162032" marR="162032" marT="162032" marB="162032">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141491756"/>
                  </a:ext>
                </a:extLst>
              </a:tr>
              <a:tr h="835365">
                <a:tc>
                  <a:txBody>
                    <a:bodyPr/>
                    <a:lstStyle/>
                    <a:p>
                      <a:pPr fontAlgn="t"/>
                      <a:r>
                        <a:rPr lang="en-US" sz="1500" cap="none" spc="0">
                          <a:solidFill>
                            <a:schemeClr val="tx1"/>
                          </a:solidFill>
                          <a:effectLst/>
                        </a:rPr>
                        <a:t>not</a:t>
                      </a:r>
                    </a:p>
                  </a:txBody>
                  <a:tcPr marL="162032" marR="162032" marT="162032" marB="162032">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500" cap="none" spc="0">
                          <a:solidFill>
                            <a:schemeClr val="tx1"/>
                          </a:solidFill>
                          <a:effectLst/>
                        </a:rPr>
                        <a:t>Reverse the result, returns False if the result is true</a:t>
                      </a:r>
                    </a:p>
                  </a:txBody>
                  <a:tcPr marL="162032" marR="162032" marT="162032" marB="162032">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500" cap="none" spc="0">
                          <a:solidFill>
                            <a:schemeClr val="tx1"/>
                          </a:solidFill>
                          <a:effectLst/>
                        </a:rPr>
                        <a:t>not(x &lt; 5 and x &lt; 10)</a:t>
                      </a:r>
                    </a:p>
                  </a:txBody>
                  <a:tcPr marL="162032" marR="162032" marT="162032" marB="16203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54977699"/>
                  </a:ext>
                </a:extLst>
              </a:tr>
            </a:tbl>
          </a:graphicData>
        </a:graphic>
      </p:graphicFrame>
    </p:spTree>
    <p:extLst>
      <p:ext uri="{BB962C8B-B14F-4D97-AF65-F5344CB8AC3E}">
        <p14:creationId xmlns:p14="http://schemas.microsoft.com/office/powerpoint/2010/main" val="52411205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082EA-B206-43AE-A539-BD3917D7FE36}"/>
              </a:ext>
            </a:extLst>
          </p:cNvPr>
          <p:cNvSpPr>
            <a:spLocks noGrp="1"/>
          </p:cNvSpPr>
          <p:nvPr>
            <p:ph type="title"/>
          </p:nvPr>
        </p:nvSpPr>
        <p:spPr>
          <a:xfrm>
            <a:off x="8389648" y="1123837"/>
            <a:ext cx="2947482" cy="4601183"/>
          </a:xfrm>
        </p:spPr>
        <p:txBody>
          <a:bodyPr>
            <a:normAutofit/>
          </a:bodyPr>
          <a:lstStyle/>
          <a:p>
            <a:r>
              <a:rPr lang="en-US"/>
              <a:t>Truth table</a:t>
            </a:r>
          </a:p>
        </p:txBody>
      </p:sp>
      <p:sp>
        <p:nvSpPr>
          <p:cNvPr id="48" name="Rectangle 47">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4E550E2A-C743-4615-A576-9752356E95EA}"/>
              </a:ext>
            </a:extLst>
          </p:cNvPr>
          <p:cNvGraphicFramePr>
            <a:graphicFrameLocks noGrp="1"/>
          </p:cNvGraphicFramePr>
          <p:nvPr>
            <p:ph idx="1"/>
            <p:extLst>
              <p:ext uri="{D42A27DB-BD31-4B8C-83A1-F6EECF244321}">
                <p14:modId xmlns:p14="http://schemas.microsoft.com/office/powerpoint/2010/main" val="3854289711"/>
              </p:ext>
            </p:extLst>
          </p:nvPr>
        </p:nvGraphicFramePr>
        <p:xfrm>
          <a:off x="650875" y="1684081"/>
          <a:ext cx="6711952" cy="3504128"/>
        </p:xfrm>
        <a:graphic>
          <a:graphicData uri="http://schemas.openxmlformats.org/drawingml/2006/table">
            <a:tbl>
              <a:tblPr firstRow="1" bandRow="1">
                <a:noFill/>
                <a:tableStyleId>{5C22544A-7EE6-4342-B048-85BDC9FD1C3A}</a:tableStyleId>
              </a:tblPr>
              <a:tblGrid>
                <a:gridCol w="775117">
                  <a:extLst>
                    <a:ext uri="{9D8B030D-6E8A-4147-A177-3AD203B41FA5}">
                      <a16:colId xmlns:a16="http://schemas.microsoft.com/office/drawing/2014/main" val="2410490237"/>
                    </a:ext>
                  </a:extLst>
                </a:gridCol>
                <a:gridCol w="807324">
                  <a:extLst>
                    <a:ext uri="{9D8B030D-6E8A-4147-A177-3AD203B41FA5}">
                      <a16:colId xmlns:a16="http://schemas.microsoft.com/office/drawing/2014/main" val="11215999"/>
                    </a:ext>
                  </a:extLst>
                </a:gridCol>
                <a:gridCol w="1876598">
                  <a:extLst>
                    <a:ext uri="{9D8B030D-6E8A-4147-A177-3AD203B41FA5}">
                      <a16:colId xmlns:a16="http://schemas.microsoft.com/office/drawing/2014/main" val="2261433289"/>
                    </a:ext>
                  </a:extLst>
                </a:gridCol>
                <a:gridCol w="1685503">
                  <a:extLst>
                    <a:ext uri="{9D8B030D-6E8A-4147-A177-3AD203B41FA5}">
                      <a16:colId xmlns:a16="http://schemas.microsoft.com/office/drawing/2014/main" val="4031258686"/>
                    </a:ext>
                  </a:extLst>
                </a:gridCol>
                <a:gridCol w="1567410">
                  <a:extLst>
                    <a:ext uri="{9D8B030D-6E8A-4147-A177-3AD203B41FA5}">
                      <a16:colId xmlns:a16="http://schemas.microsoft.com/office/drawing/2014/main" val="2771744878"/>
                    </a:ext>
                  </a:extLst>
                </a:gridCol>
              </a:tblGrid>
              <a:tr h="750296">
                <a:tc>
                  <a:txBody>
                    <a:bodyPr/>
                    <a:lstStyle/>
                    <a:p>
                      <a:r>
                        <a:rPr lang="en-US" sz="2200" b="0" cap="all" spc="150">
                          <a:solidFill>
                            <a:schemeClr val="lt1"/>
                          </a:solidFill>
                        </a:rPr>
                        <a:t>p</a:t>
                      </a:r>
                    </a:p>
                  </a:txBody>
                  <a:tcPr marL="185513" marR="185513" marT="185513" marB="185513">
                    <a:lnL w="12700" cmpd="sng">
                      <a:noFill/>
                    </a:lnL>
                    <a:lnR w="12700" cmpd="sng">
                      <a:noFill/>
                    </a:lnR>
                    <a:lnT w="12700" cmpd="sng">
                      <a:noFill/>
                    </a:lnT>
                    <a:lnB w="38100" cmpd="sng">
                      <a:noFill/>
                    </a:lnB>
                    <a:solidFill>
                      <a:srgbClr val="505356"/>
                    </a:solidFill>
                  </a:tcPr>
                </a:tc>
                <a:tc>
                  <a:txBody>
                    <a:bodyPr/>
                    <a:lstStyle/>
                    <a:p>
                      <a:r>
                        <a:rPr lang="en-US" sz="2200" b="0" cap="all" spc="150">
                          <a:solidFill>
                            <a:schemeClr val="lt1"/>
                          </a:solidFill>
                        </a:rPr>
                        <a:t>q</a:t>
                      </a:r>
                    </a:p>
                  </a:txBody>
                  <a:tcPr marL="185513" marR="185513" marT="185513" marB="185513">
                    <a:lnL w="12700" cmpd="sng">
                      <a:noFill/>
                    </a:lnL>
                    <a:lnR w="12700" cmpd="sng">
                      <a:noFill/>
                    </a:lnR>
                    <a:lnT w="12700" cmpd="sng">
                      <a:noFill/>
                    </a:lnT>
                    <a:lnB w="38100" cmpd="sng">
                      <a:noFill/>
                    </a:lnB>
                    <a:solidFill>
                      <a:srgbClr val="505356"/>
                    </a:solidFill>
                  </a:tcPr>
                </a:tc>
                <a:tc>
                  <a:txBody>
                    <a:bodyPr/>
                    <a:lstStyle/>
                    <a:p>
                      <a:r>
                        <a:rPr lang="en-US" sz="2200" b="0" cap="all" spc="150">
                          <a:solidFill>
                            <a:schemeClr val="lt1"/>
                          </a:solidFill>
                        </a:rPr>
                        <a:t>p and q</a:t>
                      </a:r>
                    </a:p>
                  </a:txBody>
                  <a:tcPr marL="185513" marR="185513" marT="185513" marB="185513">
                    <a:lnL w="12700" cmpd="sng">
                      <a:noFill/>
                    </a:lnL>
                    <a:lnR w="12700" cmpd="sng">
                      <a:noFill/>
                    </a:lnR>
                    <a:lnT w="12700" cmpd="sng">
                      <a:noFill/>
                    </a:lnT>
                    <a:lnB w="38100" cmpd="sng">
                      <a:noFill/>
                    </a:lnB>
                    <a:solidFill>
                      <a:srgbClr val="505356"/>
                    </a:solidFill>
                  </a:tcPr>
                </a:tc>
                <a:tc>
                  <a:txBody>
                    <a:bodyPr/>
                    <a:lstStyle/>
                    <a:p>
                      <a:r>
                        <a:rPr lang="en-US" sz="2200" b="0" cap="all" spc="150">
                          <a:solidFill>
                            <a:schemeClr val="lt1"/>
                          </a:solidFill>
                        </a:rPr>
                        <a:t>p or q</a:t>
                      </a:r>
                    </a:p>
                  </a:txBody>
                  <a:tcPr marL="185513" marR="185513" marT="185513" marB="185513">
                    <a:lnL w="12700" cmpd="sng">
                      <a:noFill/>
                    </a:lnL>
                    <a:lnR w="12700" cmpd="sng">
                      <a:noFill/>
                    </a:lnR>
                    <a:lnT w="12700" cmpd="sng">
                      <a:noFill/>
                    </a:lnT>
                    <a:lnB w="38100" cmpd="sng">
                      <a:noFill/>
                    </a:lnB>
                    <a:solidFill>
                      <a:srgbClr val="505356"/>
                    </a:solidFill>
                  </a:tcPr>
                </a:tc>
                <a:tc>
                  <a:txBody>
                    <a:bodyPr/>
                    <a:lstStyle/>
                    <a:p>
                      <a:r>
                        <a:rPr lang="en-US" sz="2200" b="0" cap="all" spc="150">
                          <a:solidFill>
                            <a:schemeClr val="lt1"/>
                          </a:solidFill>
                        </a:rPr>
                        <a:t>not q</a:t>
                      </a:r>
                    </a:p>
                  </a:txBody>
                  <a:tcPr marL="185513" marR="185513" marT="185513" marB="185513">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474904165"/>
                  </a:ext>
                </a:extLst>
              </a:tr>
              <a:tr h="688458">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38100" cmpd="sng">
                      <a:noFill/>
                    </a:lnT>
                    <a:lnB w="12700" cmpd="sng">
                      <a:noFill/>
                      <a:prstDash val="solid"/>
                    </a:lnB>
                    <a:no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38100" cmpd="sng">
                      <a:noFill/>
                    </a:lnT>
                    <a:lnB w="12700" cmpd="sng">
                      <a:noFill/>
                      <a:prstDash val="solid"/>
                    </a:lnB>
                    <a:no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38100" cmpd="sng">
                      <a:noFill/>
                    </a:lnT>
                    <a:lnB w="12700" cmpd="sng">
                      <a:noFill/>
                      <a:prstDash val="solid"/>
                    </a:lnB>
                    <a:no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38100" cmpd="sng">
                      <a:noFill/>
                    </a:lnT>
                    <a:lnB w="12700" cmpd="sng">
                      <a:noFill/>
                      <a:prstDash val="solid"/>
                    </a:lnB>
                    <a:no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035111999"/>
                  </a:ext>
                </a:extLst>
              </a:tr>
              <a:tr h="688458">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185129989"/>
                  </a:ext>
                </a:extLst>
              </a:tr>
              <a:tr h="688458">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6817633"/>
                  </a:ext>
                </a:extLst>
              </a:tr>
              <a:tr h="688458">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FF0000"/>
                          </a:solidFill>
                        </a:rPr>
                        <a:t>F</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rgbClr val="92D050"/>
                          </a:solidFill>
                        </a:rPr>
                        <a:t>T</a:t>
                      </a:r>
                    </a:p>
                  </a:txBody>
                  <a:tcPr marL="185513" marR="185513" marT="185513" marB="18551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117796735"/>
                  </a:ext>
                </a:extLst>
              </a:tr>
            </a:tbl>
          </a:graphicData>
        </a:graphic>
      </p:graphicFrame>
    </p:spTree>
    <p:extLst>
      <p:ext uri="{BB962C8B-B14F-4D97-AF65-F5344CB8AC3E}">
        <p14:creationId xmlns:p14="http://schemas.microsoft.com/office/powerpoint/2010/main" val="55825804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F886F-9993-46CA-BED5-74E8ED3A338B}"/>
              </a:ext>
            </a:extLst>
          </p:cNvPr>
          <p:cNvSpPr>
            <a:spLocks noGrp="1"/>
          </p:cNvSpPr>
          <p:nvPr>
            <p:ph type="title"/>
          </p:nvPr>
        </p:nvSpPr>
        <p:spPr>
          <a:xfrm>
            <a:off x="8389648" y="1123837"/>
            <a:ext cx="2947482" cy="4601183"/>
          </a:xfrm>
        </p:spPr>
        <p:txBody>
          <a:bodyPr>
            <a:normAutofit/>
          </a:bodyPr>
          <a:lstStyle/>
          <a:p>
            <a:r>
              <a:rPr lang="LID4096"/>
              <a:t>Identity</a:t>
            </a:r>
            <a:endParaRPr lang="en-US"/>
          </a:p>
        </p:txBody>
      </p:sp>
      <p:sp>
        <p:nvSpPr>
          <p:cNvPr id="27" name="Rectangle 26">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330638DC-243D-4180-8DCA-5F106B923B80}"/>
              </a:ext>
            </a:extLst>
          </p:cNvPr>
          <p:cNvGraphicFramePr>
            <a:graphicFrameLocks noGrp="1"/>
          </p:cNvGraphicFramePr>
          <p:nvPr>
            <p:ph idx="1"/>
            <p:extLst>
              <p:ext uri="{D42A27DB-BD31-4B8C-83A1-F6EECF244321}">
                <p14:modId xmlns:p14="http://schemas.microsoft.com/office/powerpoint/2010/main" val="686060908"/>
              </p:ext>
            </p:extLst>
          </p:nvPr>
        </p:nvGraphicFramePr>
        <p:xfrm>
          <a:off x="650875" y="2008350"/>
          <a:ext cx="6711951" cy="2855589"/>
        </p:xfrm>
        <a:graphic>
          <a:graphicData uri="http://schemas.openxmlformats.org/drawingml/2006/table">
            <a:tbl>
              <a:tblPr firstRow="1" bandRow="1">
                <a:noFill/>
                <a:tableStyleId>{5C22544A-7EE6-4342-B048-85BDC9FD1C3A}</a:tableStyleId>
              </a:tblPr>
              <a:tblGrid>
                <a:gridCol w="2064184">
                  <a:extLst>
                    <a:ext uri="{9D8B030D-6E8A-4147-A177-3AD203B41FA5}">
                      <a16:colId xmlns:a16="http://schemas.microsoft.com/office/drawing/2014/main" val="27486109"/>
                    </a:ext>
                  </a:extLst>
                </a:gridCol>
                <a:gridCol w="2825075">
                  <a:extLst>
                    <a:ext uri="{9D8B030D-6E8A-4147-A177-3AD203B41FA5}">
                      <a16:colId xmlns:a16="http://schemas.microsoft.com/office/drawing/2014/main" val="2095175109"/>
                    </a:ext>
                  </a:extLst>
                </a:gridCol>
                <a:gridCol w="1822692">
                  <a:extLst>
                    <a:ext uri="{9D8B030D-6E8A-4147-A177-3AD203B41FA5}">
                      <a16:colId xmlns:a16="http://schemas.microsoft.com/office/drawing/2014/main" val="4050705447"/>
                    </a:ext>
                  </a:extLst>
                </a:gridCol>
              </a:tblGrid>
              <a:tr h="669739">
                <a:tc>
                  <a:txBody>
                    <a:bodyPr/>
                    <a:lstStyle/>
                    <a:p>
                      <a:pPr algn="l" fontAlgn="t"/>
                      <a:r>
                        <a:rPr lang="en-US" sz="1900" b="0" cap="all" spc="150">
                          <a:solidFill>
                            <a:schemeClr val="lt1"/>
                          </a:solidFill>
                          <a:effectLst/>
                        </a:rPr>
                        <a:t>Operator</a:t>
                      </a:r>
                    </a:p>
                  </a:txBody>
                  <a:tcPr marL="165595" marR="165595" marT="165595" marB="165595">
                    <a:lnL w="12700" cmpd="sng">
                      <a:noFill/>
                    </a:lnL>
                    <a:lnR w="12700" cmpd="sng">
                      <a:noFill/>
                    </a:lnR>
                    <a:lnT w="12700" cmpd="sng">
                      <a:noFill/>
                    </a:lnT>
                    <a:lnB w="38100" cmpd="sng">
                      <a:noFill/>
                    </a:lnB>
                    <a:solidFill>
                      <a:srgbClr val="505356"/>
                    </a:solidFill>
                  </a:tcPr>
                </a:tc>
                <a:tc>
                  <a:txBody>
                    <a:bodyPr/>
                    <a:lstStyle/>
                    <a:p>
                      <a:pPr algn="l" fontAlgn="t"/>
                      <a:r>
                        <a:rPr lang="en-US" sz="1900" b="0" cap="all" spc="150">
                          <a:solidFill>
                            <a:schemeClr val="lt1"/>
                          </a:solidFill>
                          <a:effectLst/>
                        </a:rPr>
                        <a:t>Description</a:t>
                      </a:r>
                    </a:p>
                  </a:txBody>
                  <a:tcPr marL="165595" marR="165595" marT="165595" marB="165595">
                    <a:lnL w="12700" cmpd="sng">
                      <a:noFill/>
                    </a:lnL>
                    <a:lnR w="12700" cmpd="sng">
                      <a:noFill/>
                    </a:lnR>
                    <a:lnT w="12700" cmpd="sng">
                      <a:noFill/>
                    </a:lnT>
                    <a:lnB w="38100" cmpd="sng">
                      <a:noFill/>
                    </a:lnB>
                    <a:solidFill>
                      <a:srgbClr val="505356"/>
                    </a:solidFill>
                  </a:tcPr>
                </a:tc>
                <a:tc>
                  <a:txBody>
                    <a:bodyPr/>
                    <a:lstStyle/>
                    <a:p>
                      <a:pPr algn="l" fontAlgn="t"/>
                      <a:r>
                        <a:rPr lang="en-US" sz="1900" b="0" cap="all" spc="150">
                          <a:solidFill>
                            <a:schemeClr val="lt1"/>
                          </a:solidFill>
                          <a:effectLst/>
                        </a:rPr>
                        <a:t>Example</a:t>
                      </a:r>
                    </a:p>
                  </a:txBody>
                  <a:tcPr marL="165595" marR="165595" marT="165595" marB="165595">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368006430"/>
                  </a:ext>
                </a:extLst>
              </a:tr>
              <a:tr h="1092925">
                <a:tc>
                  <a:txBody>
                    <a:bodyPr/>
                    <a:lstStyle/>
                    <a:p>
                      <a:pPr fontAlgn="t"/>
                      <a:r>
                        <a:rPr lang="en-US" sz="1600" cap="none" spc="0">
                          <a:solidFill>
                            <a:schemeClr val="tx1"/>
                          </a:solidFill>
                          <a:effectLst/>
                        </a:rPr>
                        <a:t>is </a:t>
                      </a:r>
                    </a:p>
                  </a:txBody>
                  <a:tcPr marL="165595" marR="165595" marT="165595" marB="165595">
                    <a:lnL w="12700" cmpd="sng">
                      <a:noFill/>
                      <a:prstDash val="solid"/>
                    </a:lnL>
                    <a:lnR w="12700" cmpd="sng">
                      <a:noFill/>
                      <a:prstDash val="solid"/>
                    </a:lnR>
                    <a:lnT w="38100" cmpd="sng">
                      <a:noFill/>
                    </a:lnT>
                    <a:lnB w="12700" cmpd="sng">
                      <a:noFill/>
                      <a:prstDash val="solid"/>
                    </a:lnB>
                    <a:noFill/>
                  </a:tcPr>
                </a:tc>
                <a:tc>
                  <a:txBody>
                    <a:bodyPr/>
                    <a:lstStyle/>
                    <a:p>
                      <a:pPr fontAlgn="t"/>
                      <a:r>
                        <a:rPr lang="en-US" sz="1600" cap="none" spc="0">
                          <a:solidFill>
                            <a:schemeClr val="tx1"/>
                          </a:solidFill>
                          <a:effectLst/>
                        </a:rPr>
                        <a:t>Returns true if both variables are the same object</a:t>
                      </a:r>
                    </a:p>
                  </a:txBody>
                  <a:tcPr marL="165595" marR="165595" marT="165595" marB="165595">
                    <a:lnL w="12700" cmpd="sng">
                      <a:noFill/>
                      <a:prstDash val="solid"/>
                    </a:lnL>
                    <a:lnR w="12700" cmpd="sng">
                      <a:noFill/>
                      <a:prstDash val="solid"/>
                    </a:lnR>
                    <a:lnT w="38100" cmpd="sng">
                      <a:noFill/>
                    </a:lnT>
                    <a:lnB w="12700" cmpd="sng">
                      <a:noFill/>
                      <a:prstDash val="solid"/>
                    </a:lnB>
                    <a:noFill/>
                  </a:tcPr>
                </a:tc>
                <a:tc>
                  <a:txBody>
                    <a:bodyPr/>
                    <a:lstStyle/>
                    <a:p>
                      <a:pPr fontAlgn="t"/>
                      <a:r>
                        <a:rPr lang="en-US" sz="1600" cap="none" spc="0">
                          <a:solidFill>
                            <a:schemeClr val="tx1"/>
                          </a:solidFill>
                          <a:effectLst/>
                        </a:rPr>
                        <a:t>x is y</a:t>
                      </a:r>
                    </a:p>
                  </a:txBody>
                  <a:tcPr marL="165595" marR="165595" marT="165595" marB="16559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16375157"/>
                  </a:ext>
                </a:extLst>
              </a:tr>
              <a:tr h="1092925">
                <a:tc>
                  <a:txBody>
                    <a:bodyPr/>
                    <a:lstStyle/>
                    <a:p>
                      <a:pPr fontAlgn="t"/>
                      <a:r>
                        <a:rPr lang="en-US" sz="1600" cap="none" spc="0">
                          <a:solidFill>
                            <a:schemeClr val="tx1"/>
                          </a:solidFill>
                          <a:effectLst/>
                        </a:rPr>
                        <a:t>is not</a:t>
                      </a:r>
                    </a:p>
                  </a:txBody>
                  <a:tcPr marL="165595" marR="165595" marT="165595" marB="16559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600" cap="none" spc="0">
                          <a:solidFill>
                            <a:schemeClr val="tx1"/>
                          </a:solidFill>
                          <a:effectLst/>
                        </a:rPr>
                        <a:t>Returns true if both variables are not the same object</a:t>
                      </a:r>
                    </a:p>
                  </a:txBody>
                  <a:tcPr marL="165595" marR="165595" marT="165595" marB="16559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600" cap="none" spc="0">
                          <a:solidFill>
                            <a:schemeClr val="tx1"/>
                          </a:solidFill>
                          <a:effectLst/>
                        </a:rPr>
                        <a:t>x is not y</a:t>
                      </a:r>
                    </a:p>
                  </a:txBody>
                  <a:tcPr marL="165595" marR="165595" marT="165595" marB="16559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634969929"/>
                  </a:ext>
                </a:extLst>
              </a:tr>
            </a:tbl>
          </a:graphicData>
        </a:graphic>
      </p:graphicFrame>
    </p:spTree>
    <p:extLst>
      <p:ext uri="{BB962C8B-B14F-4D97-AF65-F5344CB8AC3E}">
        <p14:creationId xmlns:p14="http://schemas.microsoft.com/office/powerpoint/2010/main" val="81538006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685B-BF83-4246-BC82-EA72A993299B}"/>
              </a:ext>
            </a:extLst>
          </p:cNvPr>
          <p:cNvSpPr>
            <a:spLocks noGrp="1"/>
          </p:cNvSpPr>
          <p:nvPr>
            <p:ph type="title"/>
          </p:nvPr>
        </p:nvSpPr>
        <p:spPr>
          <a:xfrm>
            <a:off x="252919" y="1123837"/>
            <a:ext cx="2947482" cy="4601183"/>
          </a:xfrm>
        </p:spPr>
        <p:txBody>
          <a:bodyPr>
            <a:normAutofit/>
          </a:bodyPr>
          <a:lstStyle/>
          <a:p>
            <a:r>
              <a:rPr lang="en-US"/>
              <a:t>Setup </a:t>
            </a:r>
          </a:p>
        </p:txBody>
      </p:sp>
      <p:graphicFrame>
        <p:nvGraphicFramePr>
          <p:cNvPr id="15" name="Content Placeholder 2">
            <a:extLst>
              <a:ext uri="{FF2B5EF4-FFF2-40B4-BE49-F238E27FC236}">
                <a16:creationId xmlns:a16="http://schemas.microsoft.com/office/drawing/2014/main" id="{F2F63C97-DDE5-4A35-8BF0-1E803120C472}"/>
              </a:ext>
            </a:extLst>
          </p:cNvPr>
          <p:cNvGraphicFramePr>
            <a:graphicFrameLocks noGrp="1"/>
          </p:cNvGraphicFramePr>
          <p:nvPr>
            <p:ph idx="1"/>
            <p:extLst>
              <p:ext uri="{D42A27DB-BD31-4B8C-83A1-F6EECF244321}">
                <p14:modId xmlns:p14="http://schemas.microsoft.com/office/powerpoint/2010/main" val="3644344248"/>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89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B24EA-69D0-44D3-8499-76017D7ED21E}"/>
              </a:ext>
            </a:extLst>
          </p:cNvPr>
          <p:cNvSpPr>
            <a:spLocks noGrp="1"/>
          </p:cNvSpPr>
          <p:nvPr>
            <p:ph type="title"/>
          </p:nvPr>
        </p:nvSpPr>
        <p:spPr>
          <a:xfrm>
            <a:off x="8389648" y="1123837"/>
            <a:ext cx="2947482" cy="4601183"/>
          </a:xfrm>
        </p:spPr>
        <p:txBody>
          <a:bodyPr>
            <a:normAutofit/>
          </a:bodyPr>
          <a:lstStyle/>
          <a:p>
            <a:r>
              <a:rPr lang="en-US"/>
              <a:t>Membership</a:t>
            </a:r>
          </a:p>
        </p:txBody>
      </p:sp>
      <p:sp>
        <p:nvSpPr>
          <p:cNvPr id="38" name="Rectangle 37">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9B3E0CCF-99B4-4FCC-9EFD-16E67D90436B}"/>
              </a:ext>
            </a:extLst>
          </p:cNvPr>
          <p:cNvGraphicFramePr>
            <a:graphicFrameLocks noGrp="1"/>
          </p:cNvGraphicFramePr>
          <p:nvPr>
            <p:ph idx="1"/>
            <p:extLst>
              <p:ext uri="{D42A27DB-BD31-4B8C-83A1-F6EECF244321}">
                <p14:modId xmlns:p14="http://schemas.microsoft.com/office/powerpoint/2010/main" val="4201633898"/>
              </p:ext>
            </p:extLst>
          </p:nvPr>
        </p:nvGraphicFramePr>
        <p:xfrm>
          <a:off x="650875" y="1665509"/>
          <a:ext cx="6711952" cy="3541271"/>
        </p:xfrm>
        <a:graphic>
          <a:graphicData uri="http://schemas.openxmlformats.org/drawingml/2006/table">
            <a:tbl>
              <a:tblPr firstRow="1" bandRow="1">
                <a:noFill/>
                <a:tableStyleId>{9D7B26C5-4107-4FEC-AEDC-1716B250A1EF}</a:tableStyleId>
              </a:tblPr>
              <a:tblGrid>
                <a:gridCol w="2192530">
                  <a:extLst>
                    <a:ext uri="{9D8B030D-6E8A-4147-A177-3AD203B41FA5}">
                      <a16:colId xmlns:a16="http://schemas.microsoft.com/office/drawing/2014/main" val="1509125478"/>
                    </a:ext>
                  </a:extLst>
                </a:gridCol>
                <a:gridCol w="2583399">
                  <a:extLst>
                    <a:ext uri="{9D8B030D-6E8A-4147-A177-3AD203B41FA5}">
                      <a16:colId xmlns:a16="http://schemas.microsoft.com/office/drawing/2014/main" val="4203582431"/>
                    </a:ext>
                  </a:extLst>
                </a:gridCol>
                <a:gridCol w="1936023">
                  <a:extLst>
                    <a:ext uri="{9D8B030D-6E8A-4147-A177-3AD203B41FA5}">
                      <a16:colId xmlns:a16="http://schemas.microsoft.com/office/drawing/2014/main" val="538401969"/>
                    </a:ext>
                  </a:extLst>
                </a:gridCol>
              </a:tblGrid>
              <a:tr h="711381">
                <a:tc>
                  <a:txBody>
                    <a:bodyPr/>
                    <a:lstStyle/>
                    <a:p>
                      <a:pPr algn="l" fontAlgn="t"/>
                      <a:r>
                        <a:rPr lang="en-US" sz="2100" b="0" cap="all" spc="150">
                          <a:solidFill>
                            <a:schemeClr val="lt1"/>
                          </a:solidFill>
                          <a:effectLst/>
                        </a:rPr>
                        <a:t>Operator</a:t>
                      </a:r>
                    </a:p>
                  </a:txBody>
                  <a:tcPr marL="175891" marR="175891" marT="175891" marB="175891">
                    <a:lnL w="12700" cmpd="sng">
                      <a:noFill/>
                    </a:lnL>
                    <a:lnR w="12700" cmpd="sng">
                      <a:noFill/>
                    </a:lnR>
                    <a:lnT w="12700" cmpd="sng">
                      <a:noFill/>
                    </a:lnT>
                    <a:lnB w="38100" cmpd="sng">
                      <a:noFill/>
                    </a:lnB>
                    <a:solidFill>
                      <a:srgbClr val="505356"/>
                    </a:solidFill>
                  </a:tcPr>
                </a:tc>
                <a:tc>
                  <a:txBody>
                    <a:bodyPr/>
                    <a:lstStyle/>
                    <a:p>
                      <a:pPr algn="l" fontAlgn="t"/>
                      <a:r>
                        <a:rPr lang="en-US" sz="2100" b="0" cap="all" spc="150">
                          <a:solidFill>
                            <a:schemeClr val="lt1"/>
                          </a:solidFill>
                          <a:effectLst/>
                        </a:rPr>
                        <a:t>Description</a:t>
                      </a:r>
                    </a:p>
                  </a:txBody>
                  <a:tcPr marL="175891" marR="175891" marT="175891" marB="175891">
                    <a:lnL w="12700" cmpd="sng">
                      <a:noFill/>
                    </a:lnL>
                    <a:lnR w="12700" cmpd="sng">
                      <a:noFill/>
                    </a:lnR>
                    <a:lnT w="12700" cmpd="sng">
                      <a:noFill/>
                    </a:lnT>
                    <a:lnB w="38100" cmpd="sng">
                      <a:noFill/>
                    </a:lnB>
                    <a:solidFill>
                      <a:srgbClr val="505356"/>
                    </a:solidFill>
                  </a:tcPr>
                </a:tc>
                <a:tc>
                  <a:txBody>
                    <a:bodyPr/>
                    <a:lstStyle/>
                    <a:p>
                      <a:pPr algn="l" fontAlgn="t"/>
                      <a:r>
                        <a:rPr lang="en-US" sz="2100" b="0" cap="all" spc="150">
                          <a:solidFill>
                            <a:schemeClr val="lt1"/>
                          </a:solidFill>
                          <a:effectLst/>
                        </a:rPr>
                        <a:t>Example</a:t>
                      </a:r>
                    </a:p>
                  </a:txBody>
                  <a:tcPr marL="175891" marR="175891" marT="175891" marB="175891">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800681818"/>
                  </a:ext>
                </a:extLst>
              </a:tr>
              <a:tr h="1414945">
                <a:tc>
                  <a:txBody>
                    <a:bodyPr/>
                    <a:lstStyle/>
                    <a:p>
                      <a:pPr fontAlgn="t"/>
                      <a:r>
                        <a:rPr lang="en-US" sz="1700" cap="none" spc="0">
                          <a:solidFill>
                            <a:schemeClr val="tx1"/>
                          </a:solidFill>
                          <a:effectLst/>
                        </a:rPr>
                        <a:t>in </a:t>
                      </a:r>
                    </a:p>
                  </a:txBody>
                  <a:tcPr marL="175891" marR="175891" marT="175891" marB="175891">
                    <a:lnL w="12700" cmpd="sng">
                      <a:noFill/>
                      <a:prstDash val="solid"/>
                    </a:lnL>
                    <a:lnR w="12700" cmpd="sng">
                      <a:noFill/>
                      <a:prstDash val="solid"/>
                    </a:lnR>
                    <a:lnT w="38100" cmpd="sng">
                      <a:noFill/>
                    </a:lnT>
                    <a:lnB w="12700" cmpd="sng">
                      <a:noFill/>
                      <a:prstDash val="solid"/>
                    </a:lnB>
                    <a:noFill/>
                  </a:tcPr>
                </a:tc>
                <a:tc>
                  <a:txBody>
                    <a:bodyPr/>
                    <a:lstStyle/>
                    <a:p>
                      <a:pPr fontAlgn="t"/>
                      <a:r>
                        <a:rPr lang="en-US" sz="1700" cap="none" spc="0">
                          <a:solidFill>
                            <a:schemeClr val="tx1"/>
                          </a:solidFill>
                          <a:effectLst/>
                        </a:rPr>
                        <a:t>Returns True if a sequence with the specified value is present in the object</a:t>
                      </a:r>
                    </a:p>
                  </a:txBody>
                  <a:tcPr marL="175891" marR="175891" marT="175891" marB="175891">
                    <a:lnL w="12700" cmpd="sng">
                      <a:noFill/>
                      <a:prstDash val="solid"/>
                    </a:lnL>
                    <a:lnR w="12700" cmpd="sng">
                      <a:noFill/>
                      <a:prstDash val="solid"/>
                    </a:lnR>
                    <a:lnT w="38100" cmpd="sng">
                      <a:noFill/>
                    </a:lnT>
                    <a:lnB w="12700" cmpd="sng">
                      <a:noFill/>
                      <a:prstDash val="solid"/>
                    </a:lnB>
                    <a:noFill/>
                  </a:tcPr>
                </a:tc>
                <a:tc>
                  <a:txBody>
                    <a:bodyPr/>
                    <a:lstStyle/>
                    <a:p>
                      <a:pPr fontAlgn="t"/>
                      <a:r>
                        <a:rPr lang="en-US" sz="1700" cap="none" spc="0">
                          <a:solidFill>
                            <a:schemeClr val="tx1"/>
                          </a:solidFill>
                          <a:effectLst/>
                        </a:rPr>
                        <a:t>x in y</a:t>
                      </a:r>
                    </a:p>
                  </a:txBody>
                  <a:tcPr marL="175891" marR="175891" marT="175891" marB="17589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548293249"/>
                  </a:ext>
                </a:extLst>
              </a:tr>
              <a:tr h="1414945">
                <a:tc>
                  <a:txBody>
                    <a:bodyPr/>
                    <a:lstStyle/>
                    <a:p>
                      <a:pPr fontAlgn="t"/>
                      <a:r>
                        <a:rPr lang="en-US" sz="1700" cap="none" spc="0">
                          <a:solidFill>
                            <a:schemeClr val="tx1"/>
                          </a:solidFill>
                          <a:effectLst/>
                        </a:rPr>
                        <a:t>not in</a:t>
                      </a:r>
                    </a:p>
                  </a:txBody>
                  <a:tcPr marL="175891" marR="175891" marT="175891" marB="17589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700" cap="none" spc="0">
                          <a:solidFill>
                            <a:schemeClr val="tx1"/>
                          </a:solidFill>
                          <a:effectLst/>
                        </a:rPr>
                        <a:t>Returns True if a sequence with the specified value is not present in the object</a:t>
                      </a:r>
                    </a:p>
                  </a:txBody>
                  <a:tcPr marL="175891" marR="175891" marT="175891" marB="17589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700" cap="none" spc="0">
                          <a:solidFill>
                            <a:schemeClr val="tx1"/>
                          </a:solidFill>
                          <a:effectLst/>
                        </a:rPr>
                        <a:t>x not in y</a:t>
                      </a:r>
                    </a:p>
                  </a:txBody>
                  <a:tcPr marL="175891" marR="175891" marT="175891" marB="17589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19666222"/>
                  </a:ext>
                </a:extLst>
              </a:tr>
            </a:tbl>
          </a:graphicData>
        </a:graphic>
      </p:graphicFrame>
    </p:spTree>
    <p:extLst>
      <p:ext uri="{BB962C8B-B14F-4D97-AF65-F5344CB8AC3E}">
        <p14:creationId xmlns:p14="http://schemas.microsoft.com/office/powerpoint/2010/main" val="264853362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F43B8-7C16-4FD0-B70B-5B38BE6BDEF8}"/>
              </a:ext>
            </a:extLst>
          </p:cNvPr>
          <p:cNvSpPr>
            <a:spLocks noGrp="1"/>
          </p:cNvSpPr>
          <p:nvPr>
            <p:ph type="title"/>
          </p:nvPr>
        </p:nvSpPr>
        <p:spPr>
          <a:xfrm>
            <a:off x="8389648" y="1123837"/>
            <a:ext cx="2947482" cy="4601183"/>
          </a:xfrm>
        </p:spPr>
        <p:txBody>
          <a:bodyPr>
            <a:normAutofit/>
          </a:bodyPr>
          <a:lstStyle/>
          <a:p>
            <a:r>
              <a:rPr lang="en-US"/>
              <a:t>Bitwise</a:t>
            </a:r>
          </a:p>
        </p:txBody>
      </p:sp>
      <p:sp>
        <p:nvSpPr>
          <p:cNvPr id="38" name="Rectangle 37">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8508A393-B425-4394-A2B6-E24CD348DA6E}"/>
              </a:ext>
            </a:extLst>
          </p:cNvPr>
          <p:cNvGraphicFramePr>
            <a:graphicFrameLocks noGrp="1"/>
          </p:cNvGraphicFramePr>
          <p:nvPr>
            <p:ph idx="1"/>
          </p:nvPr>
        </p:nvGraphicFramePr>
        <p:xfrm>
          <a:off x="650875" y="1467227"/>
          <a:ext cx="6711951" cy="3937838"/>
        </p:xfrm>
        <a:graphic>
          <a:graphicData uri="http://schemas.openxmlformats.org/drawingml/2006/table">
            <a:tbl>
              <a:tblPr firstRow="1" bandRow="1">
                <a:noFill/>
                <a:tableStyleId>{9D7B26C5-4107-4FEC-AEDC-1716B250A1EF}</a:tableStyleId>
              </a:tblPr>
              <a:tblGrid>
                <a:gridCol w="1435963">
                  <a:extLst>
                    <a:ext uri="{9D8B030D-6E8A-4147-A177-3AD203B41FA5}">
                      <a16:colId xmlns:a16="http://schemas.microsoft.com/office/drawing/2014/main" val="4182395577"/>
                    </a:ext>
                  </a:extLst>
                </a:gridCol>
                <a:gridCol w="960742">
                  <a:extLst>
                    <a:ext uri="{9D8B030D-6E8A-4147-A177-3AD203B41FA5}">
                      <a16:colId xmlns:a16="http://schemas.microsoft.com/office/drawing/2014/main" val="3124022263"/>
                    </a:ext>
                  </a:extLst>
                </a:gridCol>
                <a:gridCol w="4315246">
                  <a:extLst>
                    <a:ext uri="{9D8B030D-6E8A-4147-A177-3AD203B41FA5}">
                      <a16:colId xmlns:a16="http://schemas.microsoft.com/office/drawing/2014/main" val="1618453222"/>
                    </a:ext>
                  </a:extLst>
                </a:gridCol>
              </a:tblGrid>
              <a:tr h="740110">
                <a:tc>
                  <a:txBody>
                    <a:bodyPr/>
                    <a:lstStyle/>
                    <a:p>
                      <a:pPr algn="l" fontAlgn="t"/>
                      <a:r>
                        <a:rPr lang="en-US" sz="1500" b="0" cap="all" spc="150">
                          <a:solidFill>
                            <a:schemeClr val="lt1"/>
                          </a:solidFill>
                          <a:effectLst/>
                        </a:rPr>
                        <a:t>Operator</a:t>
                      </a:r>
                    </a:p>
                  </a:txBody>
                  <a:tcPr marL="127118" marR="127118" marT="127118" marB="127118">
                    <a:lnL w="12700" cmpd="sng">
                      <a:noFill/>
                    </a:lnL>
                    <a:lnR w="12700" cmpd="sng">
                      <a:noFill/>
                    </a:lnR>
                    <a:lnT w="12700" cmpd="sng">
                      <a:noFill/>
                    </a:lnT>
                    <a:lnB w="38100" cmpd="sng">
                      <a:noFill/>
                    </a:lnB>
                    <a:solidFill>
                      <a:srgbClr val="505356"/>
                    </a:solidFill>
                  </a:tcPr>
                </a:tc>
                <a:tc>
                  <a:txBody>
                    <a:bodyPr/>
                    <a:lstStyle/>
                    <a:p>
                      <a:pPr algn="l" fontAlgn="t"/>
                      <a:r>
                        <a:rPr lang="en-US" sz="1500" b="0" cap="all" spc="150">
                          <a:solidFill>
                            <a:schemeClr val="lt1"/>
                          </a:solidFill>
                          <a:effectLst/>
                        </a:rPr>
                        <a:t>Name</a:t>
                      </a:r>
                    </a:p>
                  </a:txBody>
                  <a:tcPr marL="127118" marR="127118" marT="127118" marB="127118">
                    <a:lnL w="12700" cmpd="sng">
                      <a:noFill/>
                    </a:lnL>
                    <a:lnR w="12700" cmpd="sng">
                      <a:noFill/>
                    </a:lnR>
                    <a:lnT w="12700" cmpd="sng">
                      <a:noFill/>
                    </a:lnT>
                    <a:lnB w="38100" cmpd="sng">
                      <a:noFill/>
                    </a:lnB>
                    <a:solidFill>
                      <a:srgbClr val="505356"/>
                    </a:solidFill>
                  </a:tcPr>
                </a:tc>
                <a:tc>
                  <a:txBody>
                    <a:bodyPr/>
                    <a:lstStyle/>
                    <a:p>
                      <a:pPr algn="l" fontAlgn="t"/>
                      <a:r>
                        <a:rPr lang="en-US" sz="1500" b="0" cap="all" spc="150">
                          <a:solidFill>
                            <a:schemeClr val="lt1"/>
                          </a:solidFill>
                          <a:effectLst/>
                        </a:rPr>
                        <a:t>Description</a:t>
                      </a:r>
                    </a:p>
                  </a:txBody>
                  <a:tcPr marL="127118" marR="127118" marT="127118" marB="127118">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607766793"/>
                  </a:ext>
                </a:extLst>
              </a:tr>
              <a:tr h="471750">
                <a:tc>
                  <a:txBody>
                    <a:bodyPr/>
                    <a:lstStyle/>
                    <a:p>
                      <a:pPr fontAlgn="t"/>
                      <a:r>
                        <a:rPr lang="en-US" sz="1200" cap="none" spc="0">
                          <a:solidFill>
                            <a:schemeClr val="tx1"/>
                          </a:solidFill>
                          <a:effectLst/>
                        </a:rPr>
                        <a:t>&amp; </a:t>
                      </a:r>
                    </a:p>
                  </a:txBody>
                  <a:tcPr marL="127118" marR="127118" marT="127118" marB="127118">
                    <a:lnL w="12700" cmpd="sng">
                      <a:noFill/>
                      <a:prstDash val="solid"/>
                    </a:lnL>
                    <a:lnR w="12700" cmpd="sng">
                      <a:noFill/>
                      <a:prstDash val="solid"/>
                    </a:lnR>
                    <a:lnT w="38100" cmpd="sng">
                      <a:noFill/>
                    </a:lnT>
                    <a:lnB w="12700" cmpd="sng">
                      <a:noFill/>
                      <a:prstDash val="solid"/>
                    </a:lnB>
                    <a:noFill/>
                  </a:tcPr>
                </a:tc>
                <a:tc>
                  <a:txBody>
                    <a:bodyPr/>
                    <a:lstStyle/>
                    <a:p>
                      <a:pPr fontAlgn="t"/>
                      <a:r>
                        <a:rPr lang="en-US" sz="1200" cap="none" spc="0">
                          <a:solidFill>
                            <a:schemeClr val="tx1"/>
                          </a:solidFill>
                          <a:effectLst/>
                        </a:rPr>
                        <a:t>AND</a:t>
                      </a:r>
                    </a:p>
                  </a:txBody>
                  <a:tcPr marL="127118" marR="127118" marT="127118" marB="127118">
                    <a:lnL w="12700" cmpd="sng">
                      <a:noFill/>
                      <a:prstDash val="solid"/>
                    </a:lnL>
                    <a:lnR w="12700" cmpd="sng">
                      <a:noFill/>
                      <a:prstDash val="solid"/>
                    </a:lnR>
                    <a:lnT w="38100" cmpd="sng">
                      <a:noFill/>
                    </a:lnT>
                    <a:lnB w="12700" cmpd="sng">
                      <a:noFill/>
                      <a:prstDash val="solid"/>
                    </a:lnB>
                    <a:noFill/>
                  </a:tcPr>
                </a:tc>
                <a:tc>
                  <a:txBody>
                    <a:bodyPr/>
                    <a:lstStyle/>
                    <a:p>
                      <a:pPr fontAlgn="t"/>
                      <a:r>
                        <a:rPr lang="en-US" sz="1200" cap="none" spc="0">
                          <a:solidFill>
                            <a:schemeClr val="tx1"/>
                          </a:solidFill>
                          <a:effectLst/>
                        </a:rPr>
                        <a:t>Sets each bit to 1 if both bits are 1</a:t>
                      </a:r>
                    </a:p>
                  </a:txBody>
                  <a:tcPr marL="127118" marR="127118" marT="127118" marB="12711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284880227"/>
                  </a:ext>
                </a:extLst>
              </a:tr>
              <a:tr h="471750">
                <a:tc>
                  <a:txBody>
                    <a:bodyPr/>
                    <a:lstStyle/>
                    <a:p>
                      <a:pPr fontAlgn="t"/>
                      <a:r>
                        <a:rPr lang="en-US" sz="1200" cap="none" spc="0">
                          <a:solidFill>
                            <a:schemeClr val="tx1"/>
                          </a:solidFill>
                          <a:effectLst/>
                        </a:rPr>
                        <a:t>|</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OR</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Sets each bit to 1 if one of two bits is 1</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464425036"/>
                  </a:ext>
                </a:extLst>
              </a:tr>
              <a:tr h="471750">
                <a:tc>
                  <a:txBody>
                    <a:bodyPr/>
                    <a:lstStyle/>
                    <a:p>
                      <a:pPr fontAlgn="t"/>
                      <a:r>
                        <a:rPr lang="en-US" sz="1200" cap="none" spc="0">
                          <a:solidFill>
                            <a:schemeClr val="tx1"/>
                          </a:solidFill>
                          <a:effectLst/>
                        </a:rPr>
                        <a:t> ^</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200" cap="none" spc="0">
                          <a:solidFill>
                            <a:schemeClr val="tx1"/>
                          </a:solidFill>
                          <a:effectLst/>
                        </a:rPr>
                        <a:t>XOR</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200" cap="none" spc="0">
                          <a:solidFill>
                            <a:schemeClr val="tx1"/>
                          </a:solidFill>
                          <a:effectLst/>
                        </a:rPr>
                        <a:t>Sets each bit to 1 if only one of two bits is 1</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52925601"/>
                  </a:ext>
                </a:extLst>
              </a:tr>
              <a:tr h="471750">
                <a:tc>
                  <a:txBody>
                    <a:bodyPr/>
                    <a:lstStyle/>
                    <a:p>
                      <a:pPr fontAlgn="t"/>
                      <a:r>
                        <a:rPr lang="en-US" sz="1200" cap="none" spc="0">
                          <a:solidFill>
                            <a:schemeClr val="tx1"/>
                          </a:solidFill>
                          <a:effectLst/>
                        </a:rPr>
                        <a:t>~ </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NOT</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Inverts all the bits</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626655196"/>
                  </a:ext>
                </a:extLst>
              </a:tr>
              <a:tr h="655364">
                <a:tc>
                  <a:txBody>
                    <a:bodyPr/>
                    <a:lstStyle/>
                    <a:p>
                      <a:pPr fontAlgn="t"/>
                      <a:r>
                        <a:rPr lang="en-US" sz="1200" cap="none" spc="0">
                          <a:solidFill>
                            <a:schemeClr val="tx1"/>
                          </a:solidFill>
                          <a:effectLst/>
                        </a:rPr>
                        <a:t>&lt;&lt;</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200" cap="none" spc="0">
                          <a:solidFill>
                            <a:schemeClr val="tx1"/>
                          </a:solidFill>
                          <a:effectLst/>
                        </a:rPr>
                        <a:t>Zero fill left shift</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200" cap="none" spc="0">
                          <a:solidFill>
                            <a:schemeClr val="tx1"/>
                          </a:solidFill>
                          <a:effectLst/>
                        </a:rPr>
                        <a:t>Shift left by pushing zeros in from the right and let the leftmost bits fall off</a:t>
                      </a:r>
                    </a:p>
                  </a:txBody>
                  <a:tcPr marL="127118" marR="127118" marT="127118" marB="12711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5477553"/>
                  </a:ext>
                </a:extLst>
              </a:tr>
              <a:tr h="655364">
                <a:tc>
                  <a:txBody>
                    <a:bodyPr/>
                    <a:lstStyle/>
                    <a:p>
                      <a:pPr fontAlgn="t"/>
                      <a:r>
                        <a:rPr lang="en-US" sz="1200" cap="none" spc="0">
                          <a:solidFill>
                            <a:schemeClr val="tx1"/>
                          </a:solidFill>
                          <a:effectLst/>
                        </a:rPr>
                        <a:t>&gt;&gt;</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Signed right shift</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t"/>
                      <a:r>
                        <a:rPr lang="en-US" sz="1200" cap="none" spc="0">
                          <a:solidFill>
                            <a:schemeClr val="tx1"/>
                          </a:solidFill>
                          <a:effectLst/>
                        </a:rPr>
                        <a:t>Shift right by pushing copies of the leftmost bit in from the left, and let the rightmost bits fall off</a:t>
                      </a:r>
                    </a:p>
                  </a:txBody>
                  <a:tcPr marL="127118" marR="127118" marT="127118" marB="1271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85373025"/>
                  </a:ext>
                </a:extLst>
              </a:tr>
            </a:tbl>
          </a:graphicData>
        </a:graphic>
      </p:graphicFrame>
    </p:spTree>
    <p:extLst>
      <p:ext uri="{BB962C8B-B14F-4D97-AF65-F5344CB8AC3E}">
        <p14:creationId xmlns:p14="http://schemas.microsoft.com/office/powerpoint/2010/main" val="2540683077"/>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a:bodyPr>
          <a:lstStyle/>
          <a:p>
            <a:r>
              <a:rPr lang="en-US">
                <a:ea typeface="+mn-lt"/>
                <a:cs typeface="+mn-lt"/>
              </a:rPr>
              <a:t>Try and break each other's brains!</a:t>
            </a:r>
          </a:p>
          <a:p>
            <a:pPr lvl="1"/>
            <a:r>
              <a:rPr lang="en-US">
                <a:ea typeface="+mn-lt"/>
                <a:cs typeface="+mn-lt"/>
              </a:rPr>
              <a:t>As a class, come up with increasingly complex logical statements using variables and logical operators, starting with </a:t>
            </a:r>
            <a:r>
              <a:rPr lang="en-US">
                <a:latin typeface="Corbel"/>
                <a:ea typeface="+mn-lt"/>
                <a:cs typeface="+mn-lt"/>
              </a:rPr>
              <a:t>the statement: </a:t>
            </a:r>
            <a:r>
              <a:rPr lang="en-US">
                <a:latin typeface="Consolas"/>
                <a:ea typeface="+mn-lt"/>
                <a:cs typeface="+mn-lt"/>
              </a:rPr>
              <a:t>a = 1; b = 1; a == b</a:t>
            </a:r>
          </a:p>
          <a:p>
            <a:pPr lvl="1"/>
            <a:r>
              <a:rPr lang="en-US">
                <a:ea typeface="+mn-lt"/>
                <a:cs typeface="+mn-lt"/>
              </a:rPr>
              <a:t>Try to resolve the statement and figure out which Boolean value it will take when implemented in console.</a:t>
            </a:r>
          </a:p>
          <a:p>
            <a:pPr lvl="1"/>
            <a:r>
              <a:rPr lang="en-US">
                <a:ea typeface="+mn-lt"/>
                <a:cs typeface="+mn-lt"/>
              </a:rPr>
              <a:t>Run each new statement in console to see what python resolves it to. Were you correct? Why or why not?</a:t>
            </a:r>
          </a:p>
          <a:p>
            <a:pPr lvl="1"/>
            <a:r>
              <a:rPr lang="en-US">
                <a:ea typeface="+mn-lt"/>
                <a:cs typeface="+mn-lt"/>
              </a:rPr>
              <a:t>Use several combinations of data types and logical operators, adding on new ones and changing values as you go.</a:t>
            </a:r>
          </a:p>
          <a:p>
            <a:pPr lvl="1"/>
            <a:r>
              <a:rPr lang="en-US">
                <a:ea typeface="+mn-lt"/>
                <a:cs typeface="+mn-lt"/>
              </a:rPr>
              <a:t>Continue doing this till you have a statement that has all the operators and all the data types</a:t>
            </a:r>
            <a:br>
              <a:rPr lang="en-US">
                <a:ea typeface="+mn-lt"/>
                <a:cs typeface="+mn-lt"/>
              </a:rPr>
            </a:br>
            <a:endParaRPr lang="en-US">
              <a:ea typeface="+mn-lt"/>
              <a:cs typeface="+mn-lt"/>
            </a:endParaRPr>
          </a:p>
        </p:txBody>
      </p:sp>
    </p:spTree>
    <p:extLst>
      <p:ext uri="{BB962C8B-B14F-4D97-AF65-F5344CB8AC3E}">
        <p14:creationId xmlns:p14="http://schemas.microsoft.com/office/powerpoint/2010/main" val="343094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34015-AA14-7646-B68E-EC8B798A5B49}"/>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Control Structures</a:t>
            </a:r>
          </a:p>
        </p:txBody>
      </p:sp>
      <p:sp>
        <p:nvSpPr>
          <p:cNvPr id="3" name="Text Placeholder 2">
            <a:extLst>
              <a:ext uri="{FF2B5EF4-FFF2-40B4-BE49-F238E27FC236}">
                <a16:creationId xmlns:a16="http://schemas.microsoft.com/office/drawing/2014/main" id="{D05A08ED-0DB9-8441-9017-9766D96618B9}"/>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rPr>
              <a:t>Lesson 5</a:t>
            </a:r>
          </a:p>
        </p:txBody>
      </p:sp>
      <p:sp>
        <p:nvSpPr>
          <p:cNvPr id="14" name="Rectangle 13">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9179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19FFC39E-87FF-46EE-AEB1-39EBC4CF7F46}"/>
              </a:ext>
            </a:extLst>
          </p:cNvPr>
          <p:cNvPicPr>
            <a:picLocks noChangeAspect="1"/>
          </p:cNvPicPr>
          <p:nvPr/>
        </p:nvPicPr>
        <p:blipFill rotWithShape="1">
          <a:blip r:embed="rId2">
            <a:alphaModFix amt="25000"/>
          </a:blip>
          <a:srcRect t="10" b="24990"/>
          <a:stretch/>
        </p:blipFill>
        <p:spPr>
          <a:xfrm>
            <a:off x="20" y="-1"/>
            <a:ext cx="12188932" cy="6858000"/>
          </a:xfrm>
          <a:prstGeom prst="rect">
            <a:avLst/>
          </a:prstGeom>
        </p:spPr>
      </p:pic>
      <p:sp>
        <p:nvSpPr>
          <p:cNvPr id="2" name="Title 1">
            <a:extLst>
              <a:ext uri="{FF2B5EF4-FFF2-40B4-BE49-F238E27FC236}">
                <a16:creationId xmlns:a16="http://schemas.microsoft.com/office/drawing/2014/main" id="{EF1EE752-D991-401E-8869-E364E7A76D5D}"/>
              </a:ext>
            </a:extLst>
          </p:cNvPr>
          <p:cNvSpPr>
            <a:spLocks noGrp="1"/>
          </p:cNvSpPr>
          <p:nvPr>
            <p:ph type="title"/>
          </p:nvPr>
        </p:nvSpPr>
        <p:spPr>
          <a:xfrm>
            <a:off x="252918" y="1123837"/>
            <a:ext cx="3051113" cy="4601183"/>
          </a:xfrm>
        </p:spPr>
        <p:txBody>
          <a:bodyPr vert="horz" lIns="91440" tIns="45720" rIns="91440" bIns="45720" rtlCol="0" anchor="ctr">
            <a:normAutofit/>
          </a:bodyPr>
          <a:lstStyle/>
          <a:p>
            <a:r>
              <a:rPr lang="en-US">
                <a:solidFill>
                  <a:schemeClr val="tx1"/>
                </a:solidFill>
              </a:rPr>
              <a:t>If this, do that again</a:t>
            </a:r>
          </a:p>
        </p:txBody>
      </p:sp>
      <p:sp>
        <p:nvSpPr>
          <p:cNvPr id="11" name="TextBox 1">
            <a:extLst>
              <a:ext uri="{FF2B5EF4-FFF2-40B4-BE49-F238E27FC236}">
                <a16:creationId xmlns:a16="http://schemas.microsoft.com/office/drawing/2014/main" id="{B6B35826-AB0E-47F2-96F3-3027C3360585}"/>
              </a:ext>
            </a:extLst>
          </p:cNvPr>
          <p:cNvSpPr txBox="1"/>
          <p:nvPr/>
        </p:nvSpPr>
        <p:spPr>
          <a:xfrm>
            <a:off x="4770099" y="1349657"/>
            <a:ext cx="6374679"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solidFill>
                  <a:srgbClr val="92D050"/>
                </a:solidFill>
                <a:latin typeface="Consolas"/>
                <a:ea typeface="+mn-lt"/>
                <a:cs typeface="+mn-lt"/>
              </a:rPr>
              <a:t>&gt;&gt;&gt;</a:t>
            </a:r>
            <a:r>
              <a:rPr lang="en-US" sz="2400">
                <a:latin typeface="Consolas"/>
                <a:ea typeface="+mn-lt"/>
                <a:cs typeface="+mn-lt"/>
              </a:rPr>
              <a:t>x =</a:t>
            </a:r>
            <a:r>
              <a:rPr lang="en-US" sz="2400">
                <a:solidFill>
                  <a:schemeClr val="bg1"/>
                </a:solidFill>
                <a:latin typeface="Consolas"/>
                <a:ea typeface="+mn-lt"/>
                <a:cs typeface="+mn-lt"/>
              </a:rPr>
              <a:t> </a:t>
            </a:r>
            <a:r>
              <a:rPr lang="en-US" sz="2400">
                <a:solidFill>
                  <a:schemeClr val="accent1"/>
                </a:solidFill>
                <a:latin typeface="Consolas"/>
                <a:ea typeface="+mn-lt"/>
                <a:cs typeface="+mn-lt"/>
              </a:rPr>
              <a:t>0 </a:t>
            </a:r>
            <a:endParaRPr lang="en-US" sz="2400">
              <a:solidFill>
                <a:schemeClr val="accent1"/>
              </a:solidFill>
              <a:latin typeface="Consolas"/>
            </a:endParaRPr>
          </a:p>
          <a:p>
            <a:r>
              <a:rPr lang="en-US" sz="2400">
                <a:solidFill>
                  <a:srgbClr val="92D050"/>
                </a:solidFill>
                <a:latin typeface="Consolas"/>
                <a:ea typeface="+mn-lt"/>
                <a:cs typeface="+mn-lt"/>
              </a:rPr>
              <a:t>...</a:t>
            </a:r>
            <a:r>
              <a:rPr lang="en-US" sz="2400">
                <a:solidFill>
                  <a:schemeClr val="accent2"/>
                </a:solidFill>
                <a:latin typeface="Consolas"/>
                <a:ea typeface="+mn-lt"/>
                <a:cs typeface="+mn-lt"/>
              </a:rPr>
              <a:t>while </a:t>
            </a:r>
            <a:r>
              <a:rPr lang="en-US" sz="2400">
                <a:latin typeface="Consolas"/>
                <a:ea typeface="+mn-lt"/>
                <a:cs typeface="+mn-lt"/>
              </a:rPr>
              <a:t>x</a:t>
            </a:r>
            <a:r>
              <a:rPr lang="en-US" sz="2400">
                <a:solidFill>
                  <a:schemeClr val="bg1"/>
                </a:solidFill>
                <a:latin typeface="Consolas"/>
                <a:ea typeface="+mn-lt"/>
                <a:cs typeface="+mn-lt"/>
              </a:rPr>
              <a:t> </a:t>
            </a:r>
            <a:r>
              <a:rPr lang="en-US" sz="2400">
                <a:solidFill>
                  <a:schemeClr val="accent2"/>
                </a:solidFill>
                <a:latin typeface="Consolas"/>
                <a:ea typeface="+mn-lt"/>
                <a:cs typeface="+mn-lt"/>
              </a:rPr>
              <a:t>is not</a:t>
            </a:r>
            <a:r>
              <a:rPr lang="en-US" sz="2400">
                <a:latin typeface="Consolas"/>
                <a:ea typeface="+mn-lt"/>
                <a:cs typeface="+mn-lt"/>
              </a:rPr>
              <a:t> </a:t>
            </a:r>
            <a:r>
              <a:rPr lang="en-US" sz="2400">
                <a:solidFill>
                  <a:schemeClr val="accent1"/>
                </a:solidFill>
                <a:latin typeface="Consolas"/>
                <a:ea typeface="+mn-lt"/>
                <a:cs typeface="+mn-lt"/>
              </a:rPr>
              <a:t>3</a:t>
            </a:r>
            <a:r>
              <a:rPr lang="en-US" sz="2400">
                <a:latin typeface="Consolas"/>
                <a:ea typeface="+mn-lt"/>
                <a:cs typeface="+mn-lt"/>
              </a:rPr>
              <a:t>:</a:t>
            </a:r>
            <a:endParaRPr lang="en-US" sz="2400">
              <a:latin typeface="Consolas"/>
            </a:endParaRPr>
          </a:p>
          <a:p>
            <a:r>
              <a:rPr lang="en-US" sz="2400">
                <a:solidFill>
                  <a:srgbClr val="92D050"/>
                </a:solidFill>
                <a:latin typeface="Consolas"/>
                <a:ea typeface="+mn-lt"/>
                <a:cs typeface="+mn-lt"/>
              </a:rPr>
              <a:t>...</a:t>
            </a:r>
            <a:r>
              <a:rPr lang="en-US" sz="2400">
                <a:latin typeface="Consolas"/>
                <a:ea typeface="+mn-lt"/>
                <a:cs typeface="+mn-lt"/>
              </a:rPr>
              <a:t>    </a:t>
            </a:r>
            <a:r>
              <a:rPr lang="en-US" sz="2400">
                <a:solidFill>
                  <a:schemeClr val="accent2"/>
                </a:solidFill>
                <a:latin typeface="Consolas"/>
                <a:ea typeface="+mn-lt"/>
                <a:cs typeface="+mn-lt"/>
              </a:rPr>
              <a:t>if </a:t>
            </a:r>
            <a:r>
              <a:rPr lang="en-US" sz="2400">
                <a:latin typeface="Consolas"/>
                <a:ea typeface="+mn-lt"/>
                <a:cs typeface="+mn-lt"/>
              </a:rPr>
              <a:t>x &lt; </a:t>
            </a:r>
            <a:r>
              <a:rPr lang="en-US" sz="2400">
                <a:solidFill>
                  <a:schemeClr val="accent1"/>
                </a:solidFill>
                <a:latin typeface="Consolas"/>
                <a:ea typeface="+mn-lt"/>
                <a:cs typeface="+mn-lt"/>
              </a:rPr>
              <a:t>1</a:t>
            </a:r>
            <a:r>
              <a:rPr lang="en-US" sz="2400">
                <a:latin typeface="Consolas"/>
                <a:ea typeface="+mn-lt"/>
                <a:cs typeface="+mn-lt"/>
              </a:rPr>
              <a:t>:</a:t>
            </a:r>
            <a:endParaRPr lang="en-US" sz="2400">
              <a:latin typeface="Consolas"/>
            </a:endParaRPr>
          </a:p>
          <a:p>
            <a:r>
              <a:rPr lang="en-US" sz="2400">
                <a:solidFill>
                  <a:srgbClr val="92D050"/>
                </a:solidFill>
                <a:latin typeface="Consolas"/>
                <a:ea typeface="+mn-lt"/>
                <a:cs typeface="+mn-lt"/>
              </a:rPr>
              <a:t>...</a:t>
            </a:r>
            <a:r>
              <a:rPr lang="en-US" sz="2400">
                <a:latin typeface="Consolas"/>
                <a:ea typeface="+mn-lt"/>
                <a:cs typeface="+mn-lt"/>
              </a:rPr>
              <a:t>        print(</a:t>
            </a:r>
            <a:r>
              <a:rPr lang="en-US" sz="2400">
                <a:solidFill>
                  <a:srgbClr val="00B050"/>
                </a:solidFill>
                <a:latin typeface="Consolas"/>
                <a:ea typeface="+mn-lt"/>
                <a:cs typeface="+mn-lt"/>
              </a:rPr>
              <a:t>"do this"</a:t>
            </a:r>
            <a:r>
              <a:rPr lang="en-US" sz="2400">
                <a:solidFill>
                  <a:schemeClr val="accent2"/>
                </a:solidFill>
                <a:latin typeface="Consolas"/>
                <a:ea typeface="+mn-lt"/>
                <a:cs typeface="+mn-lt"/>
              </a:rPr>
              <a:t>, </a:t>
            </a:r>
            <a:r>
              <a:rPr lang="en-US" sz="2400">
                <a:solidFill>
                  <a:schemeClr val="accent6">
                    <a:lumMod val="75000"/>
                  </a:schemeClr>
                </a:solidFill>
                <a:latin typeface="Consolas"/>
                <a:ea typeface="+mn-lt"/>
                <a:cs typeface="+mn-lt"/>
              </a:rPr>
              <a:t>end</a:t>
            </a:r>
            <a:r>
              <a:rPr lang="en-US" sz="2400">
                <a:latin typeface="Consolas"/>
                <a:ea typeface="+mn-lt"/>
                <a:cs typeface="+mn-lt"/>
              </a:rPr>
              <a:t>=</a:t>
            </a:r>
            <a:r>
              <a:rPr lang="en-US" sz="2400">
                <a:solidFill>
                  <a:srgbClr val="00B050"/>
                </a:solidFill>
                <a:latin typeface="Consolas"/>
                <a:ea typeface="+mn-lt"/>
                <a:cs typeface="+mn-lt"/>
              </a:rPr>
              <a:t>" "</a:t>
            </a:r>
            <a:r>
              <a:rPr lang="en-US" sz="2400">
                <a:latin typeface="Consolas"/>
                <a:ea typeface="+mn-lt"/>
                <a:cs typeface="+mn-lt"/>
              </a:rPr>
              <a:t>)</a:t>
            </a:r>
          </a:p>
          <a:p>
            <a:r>
              <a:rPr lang="en-US" sz="2400">
                <a:solidFill>
                  <a:srgbClr val="92D050"/>
                </a:solidFill>
                <a:latin typeface="Consolas"/>
                <a:ea typeface="+mn-lt"/>
                <a:cs typeface="+mn-lt"/>
              </a:rPr>
              <a:t>...</a:t>
            </a:r>
            <a:r>
              <a:rPr lang="en-US" sz="2400">
                <a:latin typeface="Consolas"/>
                <a:ea typeface="+mn-lt"/>
                <a:cs typeface="+mn-lt"/>
              </a:rPr>
              <a:t>    </a:t>
            </a:r>
            <a:r>
              <a:rPr lang="en-US" sz="2400">
                <a:solidFill>
                  <a:schemeClr val="accent2"/>
                </a:solidFill>
                <a:latin typeface="Consolas"/>
                <a:ea typeface="+mn-lt"/>
                <a:cs typeface="+mn-lt"/>
              </a:rPr>
              <a:t>else</a:t>
            </a:r>
            <a:r>
              <a:rPr lang="en-US" sz="2400">
                <a:latin typeface="Consolas"/>
                <a:ea typeface="+mn-lt"/>
                <a:cs typeface="+mn-lt"/>
              </a:rPr>
              <a:t>:</a:t>
            </a:r>
          </a:p>
          <a:p>
            <a:r>
              <a:rPr lang="en-US" sz="2400">
                <a:solidFill>
                  <a:srgbClr val="92D050"/>
                </a:solidFill>
                <a:latin typeface="Consolas"/>
                <a:ea typeface="+mn-lt"/>
                <a:cs typeface="+mn-lt"/>
              </a:rPr>
              <a:t>...</a:t>
            </a:r>
            <a:r>
              <a:rPr lang="en-US" sz="2400">
                <a:latin typeface="Consolas"/>
                <a:ea typeface="+mn-lt"/>
                <a:cs typeface="+mn-lt"/>
              </a:rPr>
              <a:t>        print(</a:t>
            </a:r>
            <a:r>
              <a:rPr lang="en-US" sz="2400">
                <a:solidFill>
                  <a:srgbClr val="00B050"/>
                </a:solidFill>
                <a:latin typeface="Consolas"/>
                <a:ea typeface="+mn-lt"/>
                <a:cs typeface="+mn-lt"/>
              </a:rPr>
              <a:t>"do that"</a:t>
            </a:r>
            <a:r>
              <a:rPr lang="en-US" sz="2400">
                <a:solidFill>
                  <a:schemeClr val="accent2"/>
                </a:solidFill>
                <a:latin typeface="Consolas"/>
                <a:ea typeface="+mn-lt"/>
                <a:cs typeface="+mn-lt"/>
              </a:rPr>
              <a:t>, </a:t>
            </a:r>
            <a:r>
              <a:rPr lang="en-US" sz="2400">
                <a:solidFill>
                  <a:schemeClr val="accent6">
                    <a:lumMod val="75000"/>
                  </a:schemeClr>
                </a:solidFill>
                <a:latin typeface="Consolas"/>
                <a:ea typeface="+mn-lt"/>
                <a:cs typeface="+mn-lt"/>
              </a:rPr>
              <a:t>end</a:t>
            </a:r>
            <a:r>
              <a:rPr lang="en-US" sz="2400">
                <a:latin typeface="Consolas"/>
                <a:ea typeface="+mn-lt"/>
                <a:cs typeface="+mn-lt"/>
              </a:rPr>
              <a:t>=</a:t>
            </a:r>
            <a:r>
              <a:rPr lang="en-US" sz="2400">
                <a:solidFill>
                  <a:srgbClr val="00B050"/>
                </a:solidFill>
                <a:latin typeface="Consolas"/>
                <a:ea typeface="+mn-lt"/>
                <a:cs typeface="+mn-lt"/>
              </a:rPr>
              <a:t>" "</a:t>
            </a:r>
            <a:r>
              <a:rPr lang="en-US" sz="2400">
                <a:latin typeface="Consolas"/>
                <a:ea typeface="+mn-lt"/>
                <a:cs typeface="+mn-lt"/>
              </a:rPr>
              <a:t>)</a:t>
            </a:r>
            <a:endParaRPr lang="en-US" sz="2400">
              <a:latin typeface="Consolas"/>
            </a:endParaRPr>
          </a:p>
          <a:p>
            <a:r>
              <a:rPr lang="en-US" sz="2400">
                <a:solidFill>
                  <a:srgbClr val="92D050"/>
                </a:solidFill>
                <a:latin typeface="Consolas"/>
                <a:ea typeface="+mn-lt"/>
                <a:cs typeface="+mn-lt"/>
              </a:rPr>
              <a:t>...</a:t>
            </a:r>
            <a:r>
              <a:rPr lang="en-US" sz="2400">
                <a:latin typeface="Consolas"/>
                <a:ea typeface="+mn-lt"/>
                <a:cs typeface="+mn-lt"/>
              </a:rPr>
              <a:t>    print(</a:t>
            </a:r>
            <a:r>
              <a:rPr lang="en-US" sz="2400">
                <a:solidFill>
                  <a:srgbClr val="00B050"/>
                </a:solidFill>
                <a:latin typeface="Consolas"/>
                <a:ea typeface="+mn-lt"/>
                <a:cs typeface="+mn-lt"/>
              </a:rPr>
              <a:t>"again"</a:t>
            </a:r>
            <a:r>
              <a:rPr lang="en-US" sz="2400">
                <a:latin typeface="Consolas"/>
                <a:ea typeface="+mn-lt"/>
                <a:cs typeface="+mn-lt"/>
              </a:rPr>
              <a:t>)</a:t>
            </a:r>
          </a:p>
          <a:p>
            <a:r>
              <a:rPr lang="en-US" sz="2400">
                <a:solidFill>
                  <a:srgbClr val="92D050"/>
                </a:solidFill>
                <a:latin typeface="Consolas"/>
                <a:ea typeface="+mn-lt"/>
                <a:cs typeface="+mn-lt"/>
              </a:rPr>
              <a:t>...</a:t>
            </a:r>
            <a:r>
              <a:rPr lang="en-US" sz="2400">
                <a:latin typeface="Consolas"/>
                <a:ea typeface="+mn-lt"/>
                <a:cs typeface="+mn-lt"/>
              </a:rPr>
              <a:t>    x += </a:t>
            </a:r>
            <a:r>
              <a:rPr lang="en-US" sz="2400">
                <a:solidFill>
                  <a:schemeClr val="accent1"/>
                </a:solidFill>
                <a:latin typeface="Consolas"/>
                <a:ea typeface="+mn-lt"/>
                <a:cs typeface="+mn-lt"/>
              </a:rPr>
              <a:t>1</a:t>
            </a:r>
          </a:p>
          <a:p>
            <a:r>
              <a:rPr lang="en-US" sz="2400">
                <a:latin typeface="Consolas"/>
                <a:ea typeface="+mn-lt"/>
                <a:cs typeface="+mn-lt"/>
              </a:rPr>
              <a:t>    </a:t>
            </a:r>
            <a:endParaRPr lang="en-US" sz="2400">
              <a:latin typeface="Consolas"/>
            </a:endParaRPr>
          </a:p>
          <a:p>
            <a:r>
              <a:rPr lang="en-US" sz="2400">
                <a:latin typeface="Consolas"/>
                <a:ea typeface="+mn-lt"/>
                <a:cs typeface="+mn-lt"/>
              </a:rPr>
              <a:t>do this again</a:t>
            </a:r>
          </a:p>
          <a:p>
            <a:r>
              <a:rPr lang="en-US" sz="2400">
                <a:latin typeface="Consolas"/>
                <a:ea typeface="+mn-lt"/>
                <a:cs typeface="+mn-lt"/>
              </a:rPr>
              <a:t>do that again</a:t>
            </a:r>
          </a:p>
          <a:p>
            <a:r>
              <a:rPr lang="en-US" sz="2400">
                <a:latin typeface="Consolas"/>
                <a:ea typeface="+mn-lt"/>
                <a:cs typeface="+mn-lt"/>
              </a:rPr>
              <a:t>do that again</a:t>
            </a:r>
          </a:p>
        </p:txBody>
      </p:sp>
    </p:spTree>
    <p:extLst>
      <p:ext uri="{BB962C8B-B14F-4D97-AF65-F5344CB8AC3E}">
        <p14:creationId xmlns:p14="http://schemas.microsoft.com/office/powerpoint/2010/main" val="252659110"/>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4551-5F5C-46F4-B76D-7C966E158B31}"/>
              </a:ext>
            </a:extLst>
          </p:cNvPr>
          <p:cNvSpPr>
            <a:spLocks noGrp="1"/>
          </p:cNvSpPr>
          <p:nvPr>
            <p:ph type="title"/>
          </p:nvPr>
        </p:nvSpPr>
        <p:spPr/>
        <p:txBody>
          <a:bodyPr/>
          <a:lstStyle/>
          <a:p>
            <a:r>
              <a:rPr lang="en-US"/>
              <a:t>Basics</a:t>
            </a:r>
          </a:p>
        </p:txBody>
      </p:sp>
      <p:sp>
        <p:nvSpPr>
          <p:cNvPr id="3" name="Content Placeholder 2">
            <a:extLst>
              <a:ext uri="{FF2B5EF4-FFF2-40B4-BE49-F238E27FC236}">
                <a16:creationId xmlns:a16="http://schemas.microsoft.com/office/drawing/2014/main" id="{D104A2C2-4B7D-4757-A9FB-6FC87BA00539}"/>
              </a:ext>
            </a:extLst>
          </p:cNvPr>
          <p:cNvSpPr>
            <a:spLocks noGrp="1"/>
          </p:cNvSpPr>
          <p:nvPr>
            <p:ph idx="1"/>
          </p:nvPr>
        </p:nvSpPr>
        <p:spPr/>
        <p:txBody>
          <a:bodyPr/>
          <a:lstStyle/>
          <a:p>
            <a:r>
              <a:rPr lang="en-US">
                <a:ea typeface="+mn-lt"/>
                <a:cs typeface="+mn-lt"/>
              </a:rPr>
              <a:t>used to make decisions in code </a:t>
            </a:r>
          </a:p>
          <a:p>
            <a:r>
              <a:rPr lang="en-US">
                <a:ea typeface="+mn-lt"/>
                <a:cs typeface="+mn-lt"/>
              </a:rPr>
              <a:t>Take a condition that results in a Boolean True or False value</a:t>
            </a:r>
          </a:p>
          <a:p>
            <a:r>
              <a:rPr lang="en-US">
                <a:ea typeface="+mn-lt"/>
                <a:cs typeface="+mn-lt"/>
              </a:rPr>
              <a:t>Execute the code within the indent scope of the True condition</a:t>
            </a:r>
          </a:p>
          <a:p>
            <a:r>
              <a:rPr lang="en-US">
                <a:ea typeface="+mn-lt"/>
                <a:cs typeface="+mn-lt"/>
              </a:rPr>
              <a:t>Can be nested within each other</a:t>
            </a:r>
          </a:p>
          <a:p>
            <a:r>
              <a:rPr lang="en-US">
                <a:ea typeface="+mn-lt"/>
                <a:cs typeface="+mn-lt"/>
              </a:rPr>
              <a:t>Take two major forms; </a:t>
            </a:r>
          </a:p>
          <a:p>
            <a:pPr lvl="1"/>
            <a:r>
              <a:rPr lang="en-US">
                <a:ea typeface="+mn-lt"/>
                <a:cs typeface="+mn-lt"/>
              </a:rPr>
              <a:t>Logical control structures</a:t>
            </a:r>
          </a:p>
          <a:p>
            <a:pPr lvl="1"/>
            <a:r>
              <a:rPr lang="en-US">
                <a:ea typeface="+mn-lt"/>
                <a:cs typeface="+mn-lt"/>
              </a:rPr>
              <a:t>Loops control structures</a:t>
            </a:r>
            <a:endParaRPr lang="en-US"/>
          </a:p>
        </p:txBody>
      </p:sp>
    </p:spTree>
    <p:extLst>
      <p:ext uri="{BB962C8B-B14F-4D97-AF65-F5344CB8AC3E}">
        <p14:creationId xmlns:p14="http://schemas.microsoft.com/office/powerpoint/2010/main" val="347613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5C7341-BD56-4D1A-9882-3EEEB0997063}"/>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Logical </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A86DA5-64B4-493E-A584-03D35E945306}"/>
              </a:ext>
            </a:extLst>
          </p:cNvPr>
          <p:cNvSpPr>
            <a:spLocks noGrp="1"/>
          </p:cNvSpPr>
          <p:nvPr>
            <p:ph idx="1"/>
          </p:nvPr>
        </p:nvSpPr>
        <p:spPr>
          <a:xfrm>
            <a:off x="5289229" y="864108"/>
            <a:ext cx="5910677" cy="5120640"/>
          </a:xfrm>
        </p:spPr>
        <p:txBody>
          <a:bodyPr>
            <a:normAutofit/>
          </a:bodyPr>
          <a:lstStyle/>
          <a:p>
            <a:r>
              <a:rPr lang="en-US"/>
              <a:t>Splits the code into logical blocks hinged on logical conditions</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531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51">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18DC73-8055-4A5A-93B2-D68F11010ECD}"/>
              </a:ext>
            </a:extLst>
          </p:cNvPr>
          <p:cNvPicPr>
            <a:picLocks noChangeAspect="1"/>
          </p:cNvPicPr>
          <p:nvPr/>
        </p:nvPicPr>
        <p:blipFill rotWithShape="1">
          <a:blip r:embed="rId2">
            <a:duotone>
              <a:schemeClr val="accent1">
                <a:shade val="45000"/>
                <a:satMod val="135000"/>
              </a:schemeClr>
              <a:prstClr val="white"/>
            </a:duotone>
          </a:blip>
          <a:srcRect r="-1" b="24980"/>
          <a:stretch/>
        </p:blipFill>
        <p:spPr>
          <a:xfrm>
            <a:off x="20" y="-1"/>
            <a:ext cx="12188932" cy="6858000"/>
          </a:xfrm>
          <a:prstGeom prst="rect">
            <a:avLst/>
          </a:prstGeom>
        </p:spPr>
      </p:pic>
      <p:sp>
        <p:nvSpPr>
          <p:cNvPr id="54" name="Rectangle 53">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470FC-7B3D-4E4D-8841-5ABB4FC41B1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If statements</a:t>
            </a:r>
          </a:p>
        </p:txBody>
      </p:sp>
      <p:sp>
        <p:nvSpPr>
          <p:cNvPr id="56" name="Rectangle 55">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89EA02AD-D865-425C-B9E2-D06466872114}"/>
              </a:ext>
            </a:extLst>
          </p:cNvPr>
          <p:cNvSpPr txBox="1"/>
          <p:nvPr/>
        </p:nvSpPr>
        <p:spPr>
          <a:xfrm>
            <a:off x="5315270" y="1907830"/>
            <a:ext cx="520504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2"/>
                </a:solidFill>
                <a:latin typeface="Consolas"/>
              </a:rPr>
              <a:t>If </a:t>
            </a:r>
            <a:r>
              <a:rPr lang="en-US" sz="2400">
                <a:solidFill>
                  <a:schemeClr val="accent6">
                    <a:lumMod val="60000"/>
                    <a:lumOff val="40000"/>
                  </a:schemeClr>
                </a:solidFill>
                <a:latin typeface="Consolas"/>
              </a:rPr>
              <a:t>[condition]</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#[code block to be run]</a:t>
            </a:r>
          </a:p>
          <a:p>
            <a:endParaRPr lang="en-US" sz="2400">
              <a:solidFill>
                <a:schemeClr val="bg1">
                  <a:lumMod val="65000"/>
                </a:schemeClr>
              </a:solidFill>
              <a:latin typeface="Consolas"/>
            </a:endParaRPr>
          </a:p>
          <a:p>
            <a:r>
              <a:rPr lang="en-US" sz="2400">
                <a:solidFill>
                  <a:schemeClr val="accent2"/>
                </a:solidFill>
                <a:latin typeface="Consolas"/>
              </a:rPr>
              <a:t>Elif </a:t>
            </a:r>
            <a:r>
              <a:rPr lang="en-US" sz="2400">
                <a:solidFill>
                  <a:schemeClr val="accent6">
                    <a:lumMod val="60000"/>
                    <a:lumOff val="40000"/>
                  </a:schemeClr>
                </a:solidFill>
                <a:latin typeface="Consolas"/>
              </a:rPr>
              <a:t>[Alternative condition]</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#[code block to be run]</a:t>
            </a:r>
          </a:p>
          <a:p>
            <a:endParaRPr lang="en-US" sz="2400">
              <a:solidFill>
                <a:schemeClr val="bg1">
                  <a:lumMod val="50000"/>
                </a:schemeClr>
              </a:solidFill>
              <a:latin typeface="Consolas"/>
            </a:endParaRPr>
          </a:p>
          <a:p>
            <a:r>
              <a:rPr lang="en-US" sz="2400">
                <a:solidFill>
                  <a:schemeClr val="accent2"/>
                </a:solidFill>
                <a:latin typeface="Consolas"/>
              </a:rPr>
              <a:t>Else</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#[code block to be run]</a:t>
            </a:r>
          </a:p>
        </p:txBody>
      </p:sp>
    </p:spTree>
    <p:extLst>
      <p:ext uri="{BB962C8B-B14F-4D97-AF65-F5344CB8AC3E}">
        <p14:creationId xmlns:p14="http://schemas.microsoft.com/office/powerpoint/2010/main" val="2362644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51">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18DC73-8055-4A5A-93B2-D68F11010ECD}"/>
              </a:ext>
            </a:extLst>
          </p:cNvPr>
          <p:cNvPicPr>
            <a:picLocks noChangeAspect="1"/>
          </p:cNvPicPr>
          <p:nvPr/>
        </p:nvPicPr>
        <p:blipFill rotWithShape="1">
          <a:blip r:embed="rId2">
            <a:duotone>
              <a:schemeClr val="accent1">
                <a:shade val="45000"/>
                <a:satMod val="135000"/>
              </a:schemeClr>
              <a:prstClr val="white"/>
            </a:duotone>
          </a:blip>
          <a:srcRect r="-1" b="24980"/>
          <a:stretch/>
        </p:blipFill>
        <p:spPr>
          <a:xfrm>
            <a:off x="20" y="-1"/>
            <a:ext cx="12188932" cy="6858000"/>
          </a:xfrm>
          <a:prstGeom prst="rect">
            <a:avLst/>
          </a:prstGeom>
        </p:spPr>
      </p:pic>
      <p:sp>
        <p:nvSpPr>
          <p:cNvPr id="54" name="Rectangle 53">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470FC-7B3D-4E4D-8841-5ABB4FC41B1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Try blocks</a:t>
            </a:r>
          </a:p>
        </p:txBody>
      </p:sp>
      <p:sp>
        <p:nvSpPr>
          <p:cNvPr id="56" name="Rectangle 55">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89EA02AD-D865-425C-B9E2-D06466872114}"/>
              </a:ext>
            </a:extLst>
          </p:cNvPr>
          <p:cNvSpPr txBox="1"/>
          <p:nvPr/>
        </p:nvSpPr>
        <p:spPr>
          <a:xfrm>
            <a:off x="5315270" y="1907830"/>
            <a:ext cx="520504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2"/>
                </a:solidFill>
                <a:latin typeface="Consolas"/>
              </a:rPr>
              <a:t>try</a:t>
            </a:r>
            <a:r>
              <a:rPr lang="en-US" sz="2400">
                <a:solidFill>
                  <a:schemeClr val="bg1"/>
                </a:solidFill>
                <a:latin typeface="Consolas"/>
              </a:rPr>
              <a:t>:</a:t>
            </a:r>
            <a:endParaRPr lang="en-US">
              <a:solidFill>
                <a:schemeClr val="bg1"/>
              </a:solidFill>
            </a:endParaRPr>
          </a:p>
          <a:p>
            <a:r>
              <a:rPr lang="en-US" sz="2400">
                <a:latin typeface="Consolas"/>
              </a:rPr>
              <a:t>    </a:t>
            </a:r>
            <a:r>
              <a:rPr lang="en-US" sz="2400">
                <a:solidFill>
                  <a:schemeClr val="bg1">
                    <a:lumMod val="50000"/>
                  </a:schemeClr>
                </a:solidFill>
                <a:latin typeface="Consolas"/>
              </a:rPr>
              <a:t>#[code block to be run]</a:t>
            </a:r>
          </a:p>
          <a:p>
            <a:endParaRPr lang="en-US" sz="2400">
              <a:solidFill>
                <a:schemeClr val="bg1">
                  <a:lumMod val="65000"/>
                </a:schemeClr>
              </a:solidFill>
              <a:latin typeface="Consolas"/>
            </a:endParaRPr>
          </a:p>
          <a:p>
            <a:r>
              <a:rPr lang="en-US" sz="2400">
                <a:solidFill>
                  <a:schemeClr val="accent2"/>
                </a:solidFill>
                <a:latin typeface="Consolas"/>
              </a:rPr>
              <a:t>except </a:t>
            </a:r>
            <a:r>
              <a:rPr lang="en-US" sz="2400">
                <a:solidFill>
                  <a:schemeClr val="accent6">
                    <a:lumMod val="60000"/>
                    <a:lumOff val="40000"/>
                  </a:schemeClr>
                </a:solidFill>
                <a:latin typeface="Consolas"/>
              </a:rPr>
              <a:t>[exception]</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#[code block to be run]</a:t>
            </a:r>
          </a:p>
          <a:p>
            <a:endParaRPr lang="en-US" sz="2400">
              <a:solidFill>
                <a:schemeClr val="bg1">
                  <a:lumMod val="50000"/>
                </a:schemeClr>
              </a:solidFill>
              <a:latin typeface="Consolas"/>
            </a:endParaRPr>
          </a:p>
          <a:p>
            <a:r>
              <a:rPr lang="en-US" sz="2400">
                <a:solidFill>
                  <a:schemeClr val="accent2"/>
                </a:solidFill>
                <a:latin typeface="Consolas"/>
              </a:rPr>
              <a:t>finally</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#[code block to be run]</a:t>
            </a:r>
          </a:p>
        </p:txBody>
      </p:sp>
    </p:spTree>
    <p:extLst>
      <p:ext uri="{BB962C8B-B14F-4D97-AF65-F5344CB8AC3E}">
        <p14:creationId xmlns:p14="http://schemas.microsoft.com/office/powerpoint/2010/main" val="4261583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5C7341-BD56-4D1A-9882-3EEEB0997063}"/>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Loops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A86DA5-64B4-493E-A584-03D35E945306}"/>
              </a:ext>
            </a:extLst>
          </p:cNvPr>
          <p:cNvSpPr>
            <a:spLocks noGrp="1"/>
          </p:cNvSpPr>
          <p:nvPr>
            <p:ph idx="1"/>
          </p:nvPr>
        </p:nvSpPr>
        <p:spPr>
          <a:xfrm>
            <a:off x="5289229" y="864108"/>
            <a:ext cx="5910677" cy="5120640"/>
          </a:xfrm>
        </p:spPr>
        <p:txBody>
          <a:bodyPr>
            <a:normAutofit/>
          </a:bodyPr>
          <a:lstStyle/>
          <a:p>
            <a:r>
              <a:rPr lang="en-US">
                <a:ea typeface="+mn-lt"/>
                <a:cs typeface="+mn-lt"/>
              </a:rPr>
              <a:t>Runs a block of code for multiple iterations while the logical condition holds true.</a:t>
            </a:r>
          </a:p>
          <a:p>
            <a:r>
              <a:rPr lang="en-US">
                <a:ea typeface="+mn-lt"/>
                <a:cs typeface="+mn-lt"/>
              </a:rPr>
              <a:t>Requires an initial value, a logical condition, an update statement and (ideally) a termination condition. </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36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9" name="Rectangle 58">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D5FD0848-85C5-4CD0-A6C9-6683AFC59268}"/>
              </a:ext>
            </a:extLst>
          </p:cNvPr>
          <p:cNvPicPr>
            <a:picLocks noChangeAspect="1"/>
          </p:cNvPicPr>
          <p:nvPr/>
        </p:nvPicPr>
        <p:blipFill rotWithShape="1">
          <a:blip r:embed="rId2">
            <a:alphaModFix amt="35000"/>
          </a:blip>
          <a:srcRect t="7017" b="8713"/>
          <a:stretch/>
        </p:blipFill>
        <p:spPr>
          <a:xfrm>
            <a:off x="20" y="-1"/>
            <a:ext cx="12188932" cy="6858000"/>
          </a:xfrm>
          <a:prstGeom prst="rect">
            <a:avLst/>
          </a:prstGeom>
        </p:spPr>
      </p:pic>
      <p:sp>
        <p:nvSpPr>
          <p:cNvPr id="2" name="Title 1">
            <a:extLst>
              <a:ext uri="{FF2B5EF4-FFF2-40B4-BE49-F238E27FC236}">
                <a16:creationId xmlns:a16="http://schemas.microsoft.com/office/drawing/2014/main" id="{173A0D94-D412-6D43-BCF8-A6167DEA15D9}"/>
              </a:ext>
            </a:extLst>
          </p:cNvPr>
          <p:cNvSpPr>
            <a:spLocks noGrp="1"/>
          </p:cNvSpPr>
          <p:nvPr>
            <p:ph type="title"/>
          </p:nvPr>
        </p:nvSpPr>
        <p:spPr>
          <a:xfrm>
            <a:off x="1069848" y="3417434"/>
            <a:ext cx="3536516" cy="1136278"/>
          </a:xfrm>
        </p:spPr>
        <p:txBody>
          <a:bodyPr vert="horz" lIns="91440" tIns="45720" rIns="91440" bIns="45720" rtlCol="0" anchor="b">
            <a:normAutofit/>
          </a:bodyPr>
          <a:lstStyle/>
          <a:p>
            <a:r>
              <a:rPr lang="en-US" sz="5900" spc="-100">
                <a:solidFill>
                  <a:schemeClr val="tx1"/>
                </a:solidFill>
              </a:rPr>
              <a:t>Code!</a:t>
            </a:r>
          </a:p>
        </p:txBody>
      </p:sp>
      <p:sp>
        <p:nvSpPr>
          <p:cNvPr id="3" name="TextBox 2">
            <a:extLst>
              <a:ext uri="{FF2B5EF4-FFF2-40B4-BE49-F238E27FC236}">
                <a16:creationId xmlns:a16="http://schemas.microsoft.com/office/drawing/2014/main" id="{72A327C9-215A-4A17-8AA9-73A3CB49DC28}"/>
              </a:ext>
            </a:extLst>
          </p:cNvPr>
          <p:cNvSpPr txBox="1"/>
          <p:nvPr/>
        </p:nvSpPr>
        <p:spPr>
          <a:xfrm>
            <a:off x="6091825" y="2908126"/>
            <a:ext cx="4768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2D050"/>
                </a:solidFill>
                <a:latin typeface="Consolas"/>
              </a:rPr>
              <a:t>&gt;&gt;&gt;</a:t>
            </a:r>
            <a:r>
              <a:rPr lang="en-US" sz="2800">
                <a:solidFill>
                  <a:srgbClr val="FFFFFF"/>
                </a:solidFill>
                <a:latin typeface="Consolas"/>
              </a:rPr>
              <a:t>print(</a:t>
            </a:r>
            <a:r>
              <a:rPr lang="en-US" sz="2800">
                <a:solidFill>
                  <a:srgbClr val="00B050"/>
                </a:solidFill>
                <a:latin typeface="Consolas"/>
              </a:rPr>
              <a:t>"Hello World"</a:t>
            </a:r>
            <a:r>
              <a:rPr lang="en-US" sz="2800">
                <a:solidFill>
                  <a:srgbClr val="FFFFFF"/>
                </a:solidFill>
                <a:latin typeface="Consolas"/>
              </a:rPr>
              <a:t>)</a:t>
            </a:r>
            <a:endParaRPr lang="en-US" sz="2800">
              <a:solidFill>
                <a:schemeClr val="bg1"/>
              </a:solidFill>
              <a:latin typeface="Consolas"/>
            </a:endParaRPr>
          </a:p>
        </p:txBody>
      </p:sp>
    </p:spTree>
    <p:extLst>
      <p:ext uri="{BB962C8B-B14F-4D97-AF65-F5344CB8AC3E}">
        <p14:creationId xmlns:p14="http://schemas.microsoft.com/office/powerpoint/2010/main" val="428010595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51">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18DC73-8055-4A5A-93B2-D68F11010ECD}"/>
              </a:ext>
            </a:extLst>
          </p:cNvPr>
          <p:cNvPicPr>
            <a:picLocks noChangeAspect="1"/>
          </p:cNvPicPr>
          <p:nvPr/>
        </p:nvPicPr>
        <p:blipFill rotWithShape="1">
          <a:blip r:embed="rId2">
            <a:duotone>
              <a:schemeClr val="accent1">
                <a:shade val="45000"/>
                <a:satMod val="135000"/>
              </a:schemeClr>
              <a:prstClr val="white"/>
            </a:duotone>
          </a:blip>
          <a:srcRect r="-1" b="24980"/>
          <a:stretch/>
        </p:blipFill>
        <p:spPr>
          <a:xfrm>
            <a:off x="-1203" y="8466"/>
            <a:ext cx="12188932" cy="6858000"/>
          </a:xfrm>
          <a:prstGeom prst="rect">
            <a:avLst/>
          </a:prstGeom>
        </p:spPr>
      </p:pic>
      <p:sp>
        <p:nvSpPr>
          <p:cNvPr id="54" name="Rectangle 53">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470FC-7B3D-4E4D-8841-5ABB4FC41B1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While loop</a:t>
            </a:r>
            <a:endParaRPr lang="en-US"/>
          </a:p>
        </p:txBody>
      </p:sp>
      <p:sp>
        <p:nvSpPr>
          <p:cNvPr id="56" name="Rectangle 55">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9EEE014-2A92-4FFA-AEF1-DFD2A103E30F}"/>
              </a:ext>
            </a:extLst>
          </p:cNvPr>
          <p:cNvSpPr txBox="1"/>
          <p:nvPr/>
        </p:nvSpPr>
        <p:spPr>
          <a:xfrm>
            <a:off x="5734205" y="1303285"/>
            <a:ext cx="543807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lumMod val="50000"/>
                  </a:schemeClr>
                </a:solidFill>
                <a:latin typeface="Consolas"/>
              </a:rPr>
              <a:t>#[initial state]</a:t>
            </a:r>
          </a:p>
          <a:p>
            <a:r>
              <a:rPr lang="en-US" sz="2400">
                <a:solidFill>
                  <a:schemeClr val="accent4">
                    <a:lumMod val="60000"/>
                    <a:lumOff val="40000"/>
                  </a:schemeClr>
                </a:solidFill>
                <a:latin typeface="Consolas"/>
              </a:rPr>
              <a:t>While </a:t>
            </a:r>
            <a:r>
              <a:rPr lang="en-US" sz="2400">
                <a:solidFill>
                  <a:schemeClr val="accent6">
                    <a:lumMod val="60000"/>
                    <a:lumOff val="40000"/>
                  </a:schemeClr>
                </a:solidFill>
                <a:latin typeface="Consolas"/>
              </a:rPr>
              <a:t>[state-based condition]</a:t>
            </a:r>
            <a:r>
              <a:rPr lang="en-US" sz="2400">
                <a:solidFill>
                  <a:schemeClr val="bg1"/>
                </a:solidFill>
                <a:latin typeface="Consolas"/>
              </a:rPr>
              <a:t>:</a:t>
            </a:r>
          </a:p>
          <a:p>
            <a:r>
              <a:rPr lang="en-US" sz="2400">
                <a:latin typeface="Consolas"/>
              </a:rPr>
              <a:t>    </a:t>
            </a:r>
            <a:r>
              <a:rPr lang="en-US" sz="2400">
                <a:solidFill>
                  <a:schemeClr val="bg1">
                    <a:lumMod val="50000"/>
                  </a:schemeClr>
                </a:solidFill>
                <a:latin typeface="Consolas"/>
              </a:rPr>
              <a:t>#[block of code to run]</a:t>
            </a:r>
          </a:p>
          <a:p>
            <a:r>
              <a:rPr lang="en-US" sz="2400">
                <a:solidFill>
                  <a:schemeClr val="bg1">
                    <a:lumMod val="50000"/>
                  </a:schemeClr>
                </a:solidFill>
                <a:latin typeface="Consolas"/>
              </a:rPr>
              <a:t>    #[update state]</a:t>
            </a:r>
          </a:p>
          <a:p>
            <a:endParaRPr lang="en-US" sz="2400">
              <a:solidFill>
                <a:schemeClr val="bg1">
                  <a:lumMod val="50000"/>
                </a:schemeClr>
              </a:solidFill>
              <a:latin typeface="Consolas"/>
            </a:endParaRPr>
          </a:p>
          <a:p>
            <a:r>
              <a:rPr lang="en-US" sz="2400">
                <a:solidFill>
                  <a:schemeClr val="bg1">
                    <a:lumMod val="50000"/>
                  </a:schemeClr>
                </a:solidFill>
                <a:latin typeface="Consolas"/>
              </a:rPr>
              <a:t>#[initial state]</a:t>
            </a:r>
            <a:endParaRPr lang="en-US" sz="2400">
              <a:solidFill>
                <a:schemeClr val="bg1">
                  <a:lumMod val="50000"/>
                </a:schemeClr>
              </a:solidFill>
              <a:ea typeface="+mn-lt"/>
              <a:cs typeface="+mn-lt"/>
            </a:endParaRPr>
          </a:p>
          <a:p>
            <a:r>
              <a:rPr lang="en-US" sz="2400">
                <a:solidFill>
                  <a:schemeClr val="accent4">
                    <a:lumMod val="60000"/>
                    <a:lumOff val="40000"/>
                  </a:schemeClr>
                </a:solidFill>
                <a:latin typeface="Consolas"/>
              </a:rPr>
              <a:t>While </a:t>
            </a:r>
            <a:r>
              <a:rPr lang="en-US" sz="2400">
                <a:solidFill>
                  <a:schemeClr val="accent6">
                    <a:lumMod val="60000"/>
                    <a:lumOff val="40000"/>
                  </a:schemeClr>
                </a:solidFill>
                <a:latin typeface="Consolas"/>
              </a:rPr>
              <a:t>[logical condition]</a:t>
            </a:r>
            <a:r>
              <a:rPr lang="en-US" sz="2400">
                <a:solidFill>
                  <a:schemeClr val="bg1"/>
                </a:solidFill>
                <a:latin typeface="Consolas"/>
              </a:rPr>
              <a:t>:</a:t>
            </a:r>
            <a:endParaRPr lang="en-US" sz="2400">
              <a:solidFill>
                <a:schemeClr val="bg1"/>
              </a:solidFill>
              <a:ea typeface="+mn-lt"/>
              <a:cs typeface="+mn-lt"/>
            </a:endParaRPr>
          </a:p>
          <a:p>
            <a:r>
              <a:rPr lang="en-US" sz="2400">
                <a:latin typeface="Consolas"/>
              </a:rPr>
              <a:t>    </a:t>
            </a:r>
            <a:r>
              <a:rPr lang="en-US" sz="2400">
                <a:solidFill>
                  <a:schemeClr val="bg1">
                    <a:lumMod val="50000"/>
                  </a:schemeClr>
                </a:solidFill>
                <a:latin typeface="Consolas"/>
              </a:rPr>
              <a:t>#[block of code to run]</a:t>
            </a:r>
            <a:endParaRPr lang="en-US" sz="2400">
              <a:solidFill>
                <a:schemeClr val="bg1">
                  <a:lumMod val="50000"/>
                </a:schemeClr>
              </a:solidFill>
              <a:ea typeface="+mn-lt"/>
              <a:cs typeface="+mn-lt"/>
            </a:endParaRPr>
          </a:p>
          <a:p>
            <a:r>
              <a:rPr lang="en-US" sz="2400">
                <a:solidFill>
                  <a:schemeClr val="bg1">
                    <a:lumMod val="50000"/>
                  </a:schemeClr>
                </a:solidFill>
                <a:latin typeface="Consolas"/>
              </a:rPr>
              <a:t>    #[update state]</a:t>
            </a:r>
          </a:p>
          <a:p>
            <a:r>
              <a:rPr lang="en-US" sz="2400">
                <a:solidFill>
                  <a:schemeClr val="bg1">
                    <a:lumMod val="50000"/>
                  </a:schemeClr>
                </a:solidFill>
                <a:latin typeface="Consolas"/>
              </a:rPr>
              <a:t>    #[termination condition]</a:t>
            </a:r>
            <a:endParaRPr lang="en-US">
              <a:solidFill>
                <a:schemeClr val="bg1">
                  <a:lumMod val="50000"/>
                </a:schemeClr>
              </a:solidFill>
            </a:endParaRPr>
          </a:p>
        </p:txBody>
      </p:sp>
    </p:spTree>
    <p:extLst>
      <p:ext uri="{BB962C8B-B14F-4D97-AF65-F5344CB8AC3E}">
        <p14:creationId xmlns:p14="http://schemas.microsoft.com/office/powerpoint/2010/main" val="494508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2" name="Rectangle 51">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18DC73-8055-4A5A-93B2-D68F11010ECD}"/>
              </a:ext>
            </a:extLst>
          </p:cNvPr>
          <p:cNvPicPr>
            <a:picLocks noChangeAspect="1"/>
          </p:cNvPicPr>
          <p:nvPr/>
        </p:nvPicPr>
        <p:blipFill rotWithShape="1">
          <a:blip r:embed="rId2">
            <a:duotone>
              <a:schemeClr val="accent1">
                <a:shade val="45000"/>
                <a:satMod val="135000"/>
              </a:schemeClr>
              <a:prstClr val="white"/>
            </a:duotone>
          </a:blip>
          <a:srcRect r="-1" b="24980"/>
          <a:stretch/>
        </p:blipFill>
        <p:spPr>
          <a:xfrm>
            <a:off x="-4985" y="13849"/>
            <a:ext cx="12188932" cy="6858000"/>
          </a:xfrm>
          <a:prstGeom prst="rect">
            <a:avLst/>
          </a:prstGeom>
        </p:spPr>
      </p:pic>
      <p:sp>
        <p:nvSpPr>
          <p:cNvPr id="54" name="Rectangle 53">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470FC-7B3D-4E4D-8841-5ABB4FC41B14}"/>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For loop</a:t>
            </a:r>
            <a:endParaRPr lang="en-US"/>
          </a:p>
        </p:txBody>
      </p:sp>
      <p:sp>
        <p:nvSpPr>
          <p:cNvPr id="56" name="Rectangle 55">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9753AEC-CF58-4CC6-98A9-C8C474107B25}"/>
              </a:ext>
            </a:extLst>
          </p:cNvPr>
          <p:cNvSpPr txBox="1"/>
          <p:nvPr/>
        </p:nvSpPr>
        <p:spPr>
          <a:xfrm>
            <a:off x="4750363" y="2952343"/>
            <a:ext cx="683603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4">
                    <a:lumMod val="60000"/>
                    <a:lumOff val="40000"/>
                  </a:schemeClr>
                </a:solidFill>
                <a:latin typeface="Consolas"/>
              </a:rPr>
              <a:t>For </a:t>
            </a:r>
            <a:r>
              <a:rPr lang="en-US" sz="1600">
                <a:solidFill>
                  <a:schemeClr val="accent6">
                    <a:lumMod val="60000"/>
                    <a:lumOff val="40000"/>
                  </a:schemeClr>
                </a:solidFill>
                <a:latin typeface="Consolas"/>
              </a:rPr>
              <a:t>[initial state] [sate-based condition] [state update]</a:t>
            </a:r>
            <a:r>
              <a:rPr lang="en-US" sz="2000">
                <a:latin typeface="Consolas"/>
              </a:rPr>
              <a:t>:</a:t>
            </a:r>
          </a:p>
          <a:p>
            <a:r>
              <a:rPr lang="en-US" sz="2000">
                <a:solidFill>
                  <a:schemeClr val="bg1">
                    <a:lumMod val="50000"/>
                  </a:schemeClr>
                </a:solidFill>
                <a:latin typeface="Consolas"/>
              </a:rPr>
              <a:t>    #[block of code to run]</a:t>
            </a:r>
          </a:p>
          <a:p>
            <a:endParaRPr lang="en-US" sz="2000">
              <a:solidFill>
                <a:srgbClr val="000000"/>
              </a:solidFill>
              <a:latin typeface="Consolas"/>
            </a:endParaRPr>
          </a:p>
          <a:p>
            <a:r>
              <a:rPr lang="en-US" sz="2000">
                <a:solidFill>
                  <a:schemeClr val="accent4">
                    <a:lumMod val="60000"/>
                    <a:lumOff val="40000"/>
                  </a:schemeClr>
                </a:solidFill>
                <a:latin typeface="Consolas"/>
              </a:rPr>
              <a:t>For </a:t>
            </a:r>
            <a:r>
              <a:rPr lang="en-US">
                <a:solidFill>
                  <a:schemeClr val="accent6">
                    <a:lumMod val="60000"/>
                    <a:lumOff val="40000"/>
                  </a:schemeClr>
                </a:solidFill>
                <a:latin typeface="Consolas"/>
              </a:rPr>
              <a:t>[place holder variable] </a:t>
            </a:r>
            <a:r>
              <a:rPr lang="en-US">
                <a:solidFill>
                  <a:schemeClr val="accent4">
                    <a:lumMod val="60000"/>
                    <a:lumOff val="40000"/>
                  </a:schemeClr>
                </a:solidFill>
                <a:latin typeface="Corbel"/>
              </a:rPr>
              <a:t>in </a:t>
            </a:r>
            <a:r>
              <a:rPr lang="en-US">
                <a:solidFill>
                  <a:schemeClr val="accent6">
                    <a:lumMod val="60000"/>
                    <a:lumOff val="40000"/>
                  </a:schemeClr>
                </a:solidFill>
                <a:latin typeface="Consolas"/>
              </a:rPr>
              <a:t>[itterable value]</a:t>
            </a:r>
            <a:r>
              <a:rPr lang="en-US" sz="2000" dirty="0">
                <a:latin typeface="Consolas"/>
              </a:rPr>
              <a:t>:</a:t>
            </a:r>
          </a:p>
          <a:p>
            <a:r>
              <a:rPr lang="en-US" sz="2000">
                <a:solidFill>
                  <a:schemeClr val="bg1">
                    <a:lumMod val="50000"/>
                  </a:schemeClr>
                </a:solidFill>
                <a:latin typeface="Consolas"/>
              </a:rPr>
              <a:t>    #[block of code to run]</a:t>
            </a:r>
          </a:p>
        </p:txBody>
      </p:sp>
    </p:spTree>
    <p:extLst>
      <p:ext uri="{BB962C8B-B14F-4D97-AF65-F5344CB8AC3E}">
        <p14:creationId xmlns:p14="http://schemas.microsoft.com/office/powerpoint/2010/main" val="3627775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dirty="0"/>
              <a:t>Because </a:t>
            </a:r>
            <a:r>
              <a:rPr lang="en-US"/>
              <a:t>python: for loops</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fontScale="92500" lnSpcReduction="10000"/>
          </a:bodyPr>
          <a:lstStyle/>
          <a:p>
            <a:r>
              <a:rPr lang="en-US" sz="1700"/>
              <a:t>Many C style languages (languages derived from or similar in sructure to C) have some version of both types of for loops, the most common being the first one known as the "for i" loop.</a:t>
            </a:r>
            <a:endParaRPr lang="en-US" sz="1700" dirty="0"/>
          </a:p>
          <a:p>
            <a:r>
              <a:rPr lang="en-US" sz="1700"/>
              <a:t>However, python has no syntax for the classic C style "for i" loop and instead relies on the second style known as the "for each" loop.</a:t>
            </a:r>
            <a:endParaRPr lang="en-US" sz="1700" dirty="0"/>
          </a:p>
          <a:p>
            <a:r>
              <a:rPr lang="en-US" sz="1700"/>
              <a:t>There are pro's and con's to this implimentation:</a:t>
            </a:r>
            <a:endParaRPr lang="en-US" sz="1700" dirty="0"/>
          </a:p>
          <a:p>
            <a:pPr lvl="1">
              <a:spcAft>
                <a:spcPts val="0"/>
              </a:spcAft>
            </a:pPr>
            <a:r>
              <a:rPr lang="en-US" sz="1500"/>
              <a:t>Pro: Traversing iterable data is much simpler this way (why?)</a:t>
            </a:r>
            <a:endParaRPr lang="en-US" sz="1500" dirty="0"/>
          </a:p>
          <a:p>
            <a:pPr lvl="1">
              <a:spcAft>
                <a:spcPts val="0"/>
              </a:spcAft>
            </a:pPr>
            <a:r>
              <a:rPr lang="en-US" sz="1500"/>
              <a:t>Con: Updating the state of noniterable data (eg: numbers) natively within the loop definition is imposible.</a:t>
            </a:r>
            <a:endParaRPr lang="en-US" sz="1500" dirty="0"/>
          </a:p>
          <a:p>
            <a:r>
              <a:rPr lang="en-US" sz="1700"/>
              <a:t>The most common place you'll run into this issue is when dealing directly with numbers. </a:t>
            </a:r>
          </a:p>
          <a:p>
            <a:r>
              <a:rPr lang="en-US" sz="1700"/>
              <a:t>To slove this, python has an inbuilt function called range() which returns an iterable object of numbers within a given range. Google it and use it to see how it works.</a:t>
            </a:r>
            <a:endParaRPr lang="en-US" sz="1700" dirty="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8759518"/>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AEBF1-DF56-4564-84EA-02ED5332089E}"/>
              </a:ext>
            </a:extLst>
          </p:cNvPr>
          <p:cNvSpPr>
            <a:spLocks noGrp="1"/>
          </p:cNvSpPr>
          <p:nvPr>
            <p:ph type="title"/>
          </p:nvPr>
        </p:nvSpPr>
        <p:spPr>
          <a:xfrm>
            <a:off x="8389648" y="1123837"/>
            <a:ext cx="2947482" cy="4601183"/>
          </a:xfrm>
        </p:spPr>
        <p:txBody>
          <a:bodyPr>
            <a:normAutofit/>
          </a:bodyPr>
          <a:lstStyle/>
          <a:p>
            <a:r>
              <a:rPr lang="en-US"/>
              <a:t>Loop controls</a:t>
            </a:r>
          </a:p>
        </p:txBody>
      </p:sp>
      <p:sp>
        <p:nvSpPr>
          <p:cNvPr id="48" name="Rectangle 47">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45EEA0D2-304C-4D46-9F33-20579B9159CD}"/>
              </a:ext>
            </a:extLst>
          </p:cNvPr>
          <p:cNvGraphicFramePr>
            <a:graphicFrameLocks noGrp="1"/>
          </p:cNvGraphicFramePr>
          <p:nvPr>
            <p:ph idx="1"/>
            <p:extLst>
              <p:ext uri="{D42A27DB-BD31-4B8C-83A1-F6EECF244321}">
                <p14:modId xmlns:p14="http://schemas.microsoft.com/office/powerpoint/2010/main" val="41369479"/>
              </p:ext>
            </p:extLst>
          </p:nvPr>
        </p:nvGraphicFramePr>
        <p:xfrm>
          <a:off x="650875" y="1604688"/>
          <a:ext cx="6711951" cy="3662914"/>
        </p:xfrm>
        <a:graphic>
          <a:graphicData uri="http://schemas.openxmlformats.org/drawingml/2006/table">
            <a:tbl>
              <a:tblPr firstRow="1" bandRow="1">
                <a:noFill/>
                <a:tableStyleId>{9D7B26C5-4107-4FEC-AEDC-1716B250A1EF}</a:tableStyleId>
              </a:tblPr>
              <a:tblGrid>
                <a:gridCol w="2114189">
                  <a:extLst>
                    <a:ext uri="{9D8B030D-6E8A-4147-A177-3AD203B41FA5}">
                      <a16:colId xmlns:a16="http://schemas.microsoft.com/office/drawing/2014/main" val="2110047114"/>
                    </a:ext>
                  </a:extLst>
                </a:gridCol>
                <a:gridCol w="4597762">
                  <a:extLst>
                    <a:ext uri="{9D8B030D-6E8A-4147-A177-3AD203B41FA5}">
                      <a16:colId xmlns:a16="http://schemas.microsoft.com/office/drawing/2014/main" val="233100536"/>
                    </a:ext>
                  </a:extLst>
                </a:gridCol>
              </a:tblGrid>
              <a:tr h="759283">
                <a:tc>
                  <a:txBody>
                    <a:bodyPr/>
                    <a:lstStyle/>
                    <a:p>
                      <a:pPr lvl="0">
                        <a:buNone/>
                      </a:pPr>
                      <a:r>
                        <a:rPr lang="en-US" sz="2200" b="0" cap="all" spc="150">
                          <a:solidFill>
                            <a:schemeClr val="lt1"/>
                          </a:solidFill>
                        </a:rPr>
                        <a:t>Control</a:t>
                      </a:r>
                    </a:p>
                  </a:txBody>
                  <a:tcPr marL="187735" marR="187735" marT="187735" marB="187735">
                    <a:lnL w="12700" cmpd="sng">
                      <a:noFill/>
                    </a:lnL>
                    <a:lnR w="12700" cmpd="sng">
                      <a:noFill/>
                    </a:lnR>
                    <a:lnT w="12700" cmpd="sng">
                      <a:noFill/>
                    </a:lnT>
                    <a:lnB w="38100" cmpd="sng">
                      <a:noFill/>
                    </a:lnB>
                    <a:solidFill>
                      <a:srgbClr val="505356"/>
                    </a:solidFill>
                  </a:tcPr>
                </a:tc>
                <a:tc>
                  <a:txBody>
                    <a:bodyPr/>
                    <a:lstStyle/>
                    <a:p>
                      <a:r>
                        <a:rPr lang="en-US" sz="2200" b="0" cap="all" spc="150">
                          <a:solidFill>
                            <a:schemeClr val="lt1"/>
                          </a:solidFill>
                        </a:rPr>
                        <a:t>function</a:t>
                      </a:r>
                    </a:p>
                  </a:txBody>
                  <a:tcPr marL="187735" marR="187735" marT="187735" marB="187735">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695390533"/>
                  </a:ext>
                </a:extLst>
              </a:tr>
              <a:tr h="967877">
                <a:tc>
                  <a:txBody>
                    <a:bodyPr/>
                    <a:lstStyle/>
                    <a:p>
                      <a:r>
                        <a:rPr lang="en-US" sz="1800" cap="none" spc="0">
                          <a:solidFill>
                            <a:schemeClr val="tx1"/>
                          </a:solidFill>
                        </a:rPr>
                        <a:t>Break</a:t>
                      </a:r>
                    </a:p>
                  </a:txBody>
                  <a:tcPr marL="187735" marR="187735" marT="187735" marB="187735">
                    <a:lnL w="12700" cmpd="sng">
                      <a:noFill/>
                      <a:prstDash val="solid"/>
                    </a:lnL>
                    <a:lnR w="12700" cmpd="sng">
                      <a:noFill/>
                      <a:prstDash val="solid"/>
                    </a:lnR>
                    <a:lnT w="38100" cmpd="sng">
                      <a:noFill/>
                    </a:lnT>
                    <a:lnB w="12700" cmpd="sng">
                      <a:noFill/>
                      <a:prstDash val="solid"/>
                    </a:lnB>
                    <a:noFill/>
                  </a:tcPr>
                </a:tc>
                <a:tc>
                  <a:txBody>
                    <a:bodyPr/>
                    <a:lstStyle/>
                    <a:p>
                      <a:r>
                        <a:rPr lang="en-US" sz="1800" cap="none" spc="0">
                          <a:solidFill>
                            <a:schemeClr val="tx1"/>
                          </a:solidFill>
                        </a:rPr>
                        <a:t>Ends the loop regardless of the logical condition or iterative state</a:t>
                      </a:r>
                    </a:p>
                  </a:txBody>
                  <a:tcPr marL="187735" marR="187735" marT="187735" marB="18773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875752627"/>
                  </a:ext>
                </a:extLst>
              </a:tr>
              <a:tr h="967877">
                <a:tc>
                  <a:txBody>
                    <a:bodyPr/>
                    <a:lstStyle/>
                    <a:p>
                      <a:r>
                        <a:rPr lang="en-US" sz="1800" cap="none" spc="0">
                          <a:solidFill>
                            <a:schemeClr val="tx1"/>
                          </a:solidFill>
                        </a:rPr>
                        <a:t>continue</a:t>
                      </a:r>
                    </a:p>
                  </a:txBody>
                  <a:tcPr marL="187735" marR="187735" marT="187735" marB="1877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800" cap="none" spc="0">
                          <a:solidFill>
                            <a:schemeClr val="tx1"/>
                          </a:solidFill>
                        </a:rPr>
                        <a:t>An intentional call to move onto the next iterative state.</a:t>
                      </a:r>
                    </a:p>
                  </a:txBody>
                  <a:tcPr marL="187735" marR="187735" marT="187735" marB="18773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717275203"/>
                  </a:ext>
                </a:extLst>
              </a:tr>
              <a:tr h="967877">
                <a:tc>
                  <a:txBody>
                    <a:bodyPr/>
                    <a:lstStyle/>
                    <a:p>
                      <a:pPr lvl="0">
                        <a:buNone/>
                      </a:pPr>
                      <a:r>
                        <a:rPr lang="en-US" sz="1800" cap="none" spc="0">
                          <a:solidFill>
                            <a:schemeClr val="tx1"/>
                          </a:solidFill>
                        </a:rPr>
                        <a:t>Pass</a:t>
                      </a:r>
                    </a:p>
                  </a:txBody>
                  <a:tcPr marL="187735" marR="187735" marT="187735" marB="187735">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800" cap="none" spc="0">
                          <a:solidFill>
                            <a:schemeClr val="tx1"/>
                          </a:solidFill>
                        </a:rPr>
                        <a:t>An intentional call to do nothing when executed. (most useful as a placeholder)</a:t>
                      </a:r>
                    </a:p>
                  </a:txBody>
                  <a:tcPr marL="187735" marR="187735" marT="187735" marB="18773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93645992"/>
                  </a:ext>
                </a:extLst>
              </a:tr>
            </a:tbl>
          </a:graphicData>
        </a:graphic>
      </p:graphicFrame>
    </p:spTree>
    <p:extLst>
      <p:ext uri="{BB962C8B-B14F-4D97-AF65-F5344CB8AC3E}">
        <p14:creationId xmlns:p14="http://schemas.microsoft.com/office/powerpoint/2010/main" val="313275442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fontScale="92500" lnSpcReduction="20000"/>
          </a:bodyPr>
          <a:lstStyle/>
          <a:p>
            <a:r>
              <a:rPr lang="en-US">
                <a:ea typeface="+mn-lt"/>
                <a:cs typeface="+mn-lt"/>
              </a:rPr>
              <a:t>Try an</a:t>
            </a:r>
            <a:r>
              <a:rPr lang="en-US">
                <a:latin typeface="Consolas"/>
                <a:ea typeface="+mn-lt"/>
                <a:cs typeface="+mn-lt"/>
              </a:rPr>
              <a:t> if / else</a:t>
            </a:r>
            <a:r>
              <a:rPr lang="en-US">
                <a:ea typeface="+mn-lt"/>
                <a:cs typeface="+mn-lt"/>
              </a:rPr>
              <a:t> statement with different logical conditions.</a:t>
            </a:r>
            <a:endParaRPr lang="en-US"/>
          </a:p>
          <a:p>
            <a:pPr lvl="1">
              <a:spcAft>
                <a:spcPts val="0"/>
              </a:spcAft>
            </a:pPr>
            <a:r>
              <a:rPr lang="en-US">
                <a:ea typeface="+mn-lt"/>
                <a:cs typeface="+mn-lt"/>
              </a:rPr>
              <a:t>select a condition you believe will resolve to true</a:t>
            </a:r>
          </a:p>
          <a:p>
            <a:pPr lvl="1">
              <a:spcAft>
                <a:spcPts val="0"/>
              </a:spcAft>
            </a:pPr>
            <a:r>
              <a:rPr lang="en-US">
                <a:ea typeface="+mn-lt"/>
                <a:cs typeface="+mn-lt"/>
              </a:rPr>
              <a:t>make the if block print some statement of your choice and the else block print something else to differentiate the two and show to you which block has resolved to true.</a:t>
            </a:r>
          </a:p>
          <a:p>
            <a:pPr lvl="1">
              <a:spcAft>
                <a:spcPts val="0"/>
              </a:spcAft>
            </a:pPr>
            <a:r>
              <a:rPr lang="en-US">
                <a:ea typeface="+mn-lt"/>
                <a:cs typeface="+mn-lt"/>
              </a:rPr>
              <a:t>How can you alter the values of the condition (without changing the order) so that it resolves to false?</a:t>
            </a:r>
          </a:p>
          <a:p>
            <a:pPr lvl="1">
              <a:spcAft>
                <a:spcPts val="0"/>
              </a:spcAft>
            </a:pPr>
            <a:r>
              <a:rPr lang="en-US">
                <a:ea typeface="+mn-lt"/>
                <a:cs typeface="+mn-lt"/>
              </a:rPr>
              <a:t>Try different logical conditions and see how the result of your if / else statement resolves.</a:t>
            </a:r>
            <a:endParaRPr lang="en-US"/>
          </a:p>
          <a:p>
            <a:r>
              <a:rPr lang="en-US">
                <a:ea typeface="+mn-lt"/>
                <a:cs typeface="+mn-lt"/>
              </a:rPr>
              <a:t>Try an </a:t>
            </a:r>
            <a:r>
              <a:rPr lang="en-US">
                <a:latin typeface="Consolas"/>
                <a:ea typeface="+mn-lt"/>
                <a:cs typeface="+mn-lt"/>
              </a:rPr>
              <a:t>if / </a:t>
            </a:r>
            <a:r>
              <a:rPr lang="en-US" err="1">
                <a:latin typeface="Consolas"/>
                <a:ea typeface="+mn-lt"/>
                <a:cs typeface="+mn-lt"/>
              </a:rPr>
              <a:t>elif</a:t>
            </a:r>
            <a:r>
              <a:rPr lang="en-US">
                <a:latin typeface="Consolas"/>
                <a:ea typeface="+mn-lt"/>
                <a:cs typeface="+mn-lt"/>
              </a:rPr>
              <a:t> / else </a:t>
            </a:r>
            <a:r>
              <a:rPr lang="en-US">
                <a:ea typeface="+mn-lt"/>
                <a:cs typeface="+mn-lt"/>
              </a:rPr>
              <a:t>statement with different conditions</a:t>
            </a:r>
          </a:p>
          <a:p>
            <a:pPr lvl="1"/>
            <a:r>
              <a:rPr lang="en-US">
                <a:ea typeface="+mn-lt"/>
                <a:cs typeface="+mn-lt"/>
              </a:rPr>
              <a:t>Create a variable with some arbitrary value.</a:t>
            </a:r>
          </a:p>
          <a:p>
            <a:pPr lvl="1"/>
            <a:r>
              <a:rPr lang="en-US">
                <a:ea typeface="+mn-lt"/>
                <a:cs typeface="+mn-lt"/>
              </a:rPr>
              <a:t>Use different logical conditions in each if and </a:t>
            </a:r>
            <a:r>
              <a:rPr lang="en-US" err="1">
                <a:ea typeface="+mn-lt"/>
                <a:cs typeface="+mn-lt"/>
              </a:rPr>
              <a:t>elif</a:t>
            </a:r>
            <a:r>
              <a:rPr lang="en-US">
                <a:ea typeface="+mn-lt"/>
                <a:cs typeface="+mn-lt"/>
              </a:rPr>
              <a:t> statement that are dependent on the value of this variable.</a:t>
            </a:r>
          </a:p>
          <a:p>
            <a:pPr lvl="1"/>
            <a:r>
              <a:rPr lang="en-US">
                <a:ea typeface="+mn-lt"/>
                <a:cs typeface="+mn-lt"/>
              </a:rPr>
              <a:t>Use different print statements for each block </a:t>
            </a:r>
          </a:p>
          <a:p>
            <a:pPr lvl="1"/>
            <a:r>
              <a:rPr lang="en-US">
                <a:ea typeface="+mn-lt"/>
                <a:cs typeface="+mn-lt"/>
              </a:rPr>
              <a:t>Try to change the value of this variable such that each condition is triggered.</a:t>
            </a:r>
            <a:br>
              <a:rPr lang="en-US">
                <a:ea typeface="+mn-lt"/>
                <a:cs typeface="+mn-lt"/>
              </a:rPr>
            </a:br>
            <a:endParaRPr lang="en-US">
              <a:ea typeface="+mn-lt"/>
              <a:cs typeface="+mn-lt"/>
            </a:endParaRPr>
          </a:p>
        </p:txBody>
      </p:sp>
    </p:spTree>
    <p:extLst>
      <p:ext uri="{BB962C8B-B14F-4D97-AF65-F5344CB8AC3E}">
        <p14:creationId xmlns:p14="http://schemas.microsoft.com/office/powerpoint/2010/main" val="3815342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lnSpcReduction="10000"/>
          </a:bodyPr>
          <a:lstStyle/>
          <a:p>
            <a:r>
              <a:rPr lang="en-US">
                <a:ea typeface="+mn-lt"/>
                <a:cs typeface="+mn-lt"/>
              </a:rPr>
              <a:t>Use a loop to implement rub </a:t>
            </a:r>
            <a:r>
              <a:rPr lang="en-US" err="1">
                <a:ea typeface="+mn-lt"/>
                <a:cs typeface="+mn-lt"/>
              </a:rPr>
              <a:t>rub</a:t>
            </a:r>
            <a:r>
              <a:rPr lang="en-US">
                <a:ea typeface="+mn-lt"/>
                <a:cs typeface="+mn-lt"/>
              </a:rPr>
              <a:t> </a:t>
            </a:r>
            <a:r>
              <a:rPr lang="en-US" err="1">
                <a:ea typeface="+mn-lt"/>
                <a:cs typeface="+mn-lt"/>
              </a:rPr>
              <a:t>rub</a:t>
            </a:r>
            <a:endParaRPr lang="en-US">
              <a:ea typeface="+mn-lt"/>
              <a:cs typeface="+mn-lt"/>
            </a:endParaRPr>
          </a:p>
          <a:p>
            <a:pPr lvl="1"/>
            <a:r>
              <a:rPr lang="en-US">
                <a:ea typeface="+mn-lt"/>
                <a:cs typeface="+mn-lt"/>
              </a:rPr>
              <a:t>remember the code from milestone one? attempt to simplify the lamp by using a while loop.</a:t>
            </a:r>
            <a:endParaRPr lang="en-US"/>
          </a:p>
          <a:p>
            <a:pPr lvl="1"/>
            <a:r>
              <a:rPr lang="en-US">
                <a:ea typeface="+mn-lt"/>
                <a:cs typeface="+mn-lt"/>
              </a:rPr>
              <a:t>try it with a for loop.</a:t>
            </a:r>
          </a:p>
          <a:p>
            <a:pPr lvl="1"/>
            <a:r>
              <a:rPr lang="en-US">
                <a:ea typeface="+mn-lt"/>
                <a:cs typeface="+mn-lt"/>
              </a:rPr>
              <a:t>change the number of rubs in both loops from 5, to 6, to 20, to 100. </a:t>
            </a:r>
          </a:p>
          <a:p>
            <a:pPr lvl="1"/>
            <a:r>
              <a:rPr lang="en-US">
                <a:ea typeface="+mn-lt"/>
                <a:cs typeface="+mn-lt"/>
              </a:rPr>
              <a:t>how does using a loop simplify this problem? (imagine you had to do it for 100,000,000 rubs)</a:t>
            </a:r>
            <a:endParaRPr lang="en-US"/>
          </a:p>
          <a:p>
            <a:r>
              <a:rPr lang="en-US">
                <a:ea typeface="+mn-lt"/>
                <a:cs typeface="+mn-lt"/>
              </a:rPr>
              <a:t>use a loops to do the times tables</a:t>
            </a:r>
          </a:p>
          <a:p>
            <a:pPr lvl="1"/>
            <a:r>
              <a:rPr lang="en-US">
                <a:ea typeface="+mn-lt"/>
                <a:cs typeface="+mn-lt"/>
              </a:rPr>
              <a:t>Write a program to take in as input two numbers n and m</a:t>
            </a:r>
          </a:p>
          <a:p>
            <a:pPr lvl="1"/>
            <a:r>
              <a:rPr lang="en-US">
                <a:ea typeface="+mn-lt"/>
                <a:cs typeface="+mn-lt"/>
              </a:rPr>
              <a:t>Use a for loop to multiply </a:t>
            </a:r>
            <a:r>
              <a:rPr lang="en-US">
                <a:latin typeface="Consolas"/>
                <a:ea typeface="+mn-lt"/>
                <a:cs typeface="+mn-lt"/>
              </a:rPr>
              <a:t>n</a:t>
            </a:r>
            <a:r>
              <a:rPr lang="en-US">
                <a:ea typeface="+mn-lt"/>
                <a:cs typeface="+mn-lt"/>
              </a:rPr>
              <a:t> by each number from </a:t>
            </a:r>
            <a:r>
              <a:rPr lang="en-US">
                <a:latin typeface="Consolas"/>
                <a:ea typeface="+mn-lt"/>
                <a:cs typeface="+mn-lt"/>
              </a:rPr>
              <a:t>0</a:t>
            </a:r>
            <a:r>
              <a:rPr lang="en-US">
                <a:ea typeface="+mn-lt"/>
                <a:cs typeface="+mn-lt"/>
              </a:rPr>
              <a:t> to </a:t>
            </a:r>
            <a:r>
              <a:rPr lang="en-US">
                <a:latin typeface="Consolas"/>
                <a:ea typeface="+mn-lt"/>
                <a:cs typeface="+mn-lt"/>
              </a:rPr>
              <a:t>m</a:t>
            </a:r>
            <a:r>
              <a:rPr lang="en-US">
                <a:ea typeface="+mn-lt"/>
                <a:cs typeface="+mn-lt"/>
              </a:rPr>
              <a:t> (</a:t>
            </a:r>
            <a:r>
              <a:rPr lang="en-US">
                <a:latin typeface="Consolas"/>
                <a:ea typeface="+mn-lt"/>
                <a:cs typeface="+mn-lt"/>
              </a:rPr>
              <a:t>n * 0 </a:t>
            </a:r>
            <a:r>
              <a:rPr lang="en-US">
                <a:ea typeface="+mn-lt"/>
                <a:cs typeface="+mn-lt"/>
              </a:rPr>
              <a:t>to </a:t>
            </a:r>
            <a:r>
              <a:rPr lang="en-US">
                <a:latin typeface="Consolas"/>
                <a:ea typeface="+mn-lt"/>
                <a:cs typeface="+mn-lt"/>
              </a:rPr>
              <a:t>n * m</a:t>
            </a:r>
            <a:r>
              <a:rPr lang="en-US">
                <a:ea typeface="+mn-lt"/>
                <a:cs typeface="+mn-lt"/>
              </a:rPr>
              <a:t>)</a:t>
            </a:r>
          </a:p>
          <a:p>
            <a:pPr lvl="1"/>
            <a:r>
              <a:rPr lang="en-US">
                <a:ea typeface="+mn-lt"/>
                <a:cs typeface="+mn-lt"/>
              </a:rPr>
              <a:t>Print the results to console in the format </a:t>
            </a:r>
            <a:r>
              <a:rPr lang="en-US">
                <a:latin typeface="Consolas"/>
                <a:ea typeface="+mn-lt"/>
                <a:cs typeface="+mn-lt"/>
              </a:rPr>
              <a:t>"{} x {} = {}".format(n, m, </a:t>
            </a:r>
            <a:r>
              <a:rPr lang="en-US" err="1">
                <a:latin typeface="Consolas"/>
                <a:ea typeface="+mn-lt"/>
                <a:cs typeface="+mn-lt"/>
              </a:rPr>
              <a:t>ans</a:t>
            </a:r>
            <a:r>
              <a:rPr lang="en-US">
                <a:latin typeface="Consolas"/>
                <a:ea typeface="+mn-lt"/>
                <a:cs typeface="+mn-lt"/>
              </a:rPr>
              <a:t>)</a:t>
            </a:r>
            <a:r>
              <a:rPr lang="en-US">
                <a:ea typeface="+mn-lt"/>
                <a:cs typeface="+mn-lt"/>
              </a:rPr>
              <a:t> where </a:t>
            </a:r>
            <a:r>
              <a:rPr lang="en-US" err="1">
                <a:latin typeface="Consolas"/>
                <a:ea typeface="+mn-lt"/>
                <a:cs typeface="+mn-lt"/>
              </a:rPr>
              <a:t>ans</a:t>
            </a:r>
            <a:r>
              <a:rPr lang="en-US">
                <a:latin typeface="Consolas"/>
                <a:ea typeface="+mn-lt"/>
                <a:cs typeface="+mn-lt"/>
              </a:rPr>
              <a:t> </a:t>
            </a:r>
            <a:r>
              <a:rPr lang="en-US">
                <a:ea typeface="+mn-lt"/>
                <a:cs typeface="+mn-lt"/>
              </a:rPr>
              <a:t>is a variable holding the answer for each</a:t>
            </a:r>
            <a:r>
              <a:rPr lang="en-US">
                <a:latin typeface="Consolas"/>
                <a:ea typeface="+mn-lt"/>
                <a:cs typeface="+mn-lt"/>
              </a:rPr>
              <a:t> n * m</a:t>
            </a:r>
            <a:r>
              <a:rPr lang="en-US">
                <a:ea typeface="+mn-lt"/>
                <a:cs typeface="+mn-lt"/>
              </a:rPr>
              <a:t>.</a:t>
            </a:r>
          </a:p>
          <a:p>
            <a:pPr lvl="1"/>
            <a:r>
              <a:rPr lang="en-US">
                <a:ea typeface="+mn-lt"/>
                <a:cs typeface="+mn-lt"/>
              </a:rPr>
              <a:t>Try this with a while loop as well. </a:t>
            </a:r>
          </a:p>
        </p:txBody>
      </p:sp>
    </p:spTree>
    <p:extLst>
      <p:ext uri="{BB962C8B-B14F-4D97-AF65-F5344CB8AC3E}">
        <p14:creationId xmlns:p14="http://schemas.microsoft.com/office/powerpoint/2010/main" val="245824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Shape 28">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CF855C-FC5D-4501-B6D1-EB8BFFB7B2B4}"/>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1"/>
                </a:solidFill>
              </a:rPr>
              <a:t>Milestone!</a:t>
            </a:r>
          </a:p>
        </p:txBody>
      </p:sp>
      <p:sp>
        <p:nvSpPr>
          <p:cNvPr id="3" name="Content Placeholder 2">
            <a:extLst>
              <a:ext uri="{FF2B5EF4-FFF2-40B4-BE49-F238E27FC236}">
                <a16:creationId xmlns:a16="http://schemas.microsoft.com/office/drawing/2014/main" id="{3DA6FC92-BE25-4AA6-B67E-9A4567D355A6}"/>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tx2"/>
                </a:solidFill>
              </a:rPr>
              <a:t>The calculator-</a:t>
            </a:r>
            <a:r>
              <a:rPr lang="en-US" sz="2200" err="1">
                <a:solidFill>
                  <a:schemeClr val="tx2"/>
                </a:solidFill>
              </a:rPr>
              <a:t>inator</a:t>
            </a:r>
          </a:p>
        </p:txBody>
      </p:sp>
    </p:spTree>
    <p:extLst>
      <p:ext uri="{BB962C8B-B14F-4D97-AF65-F5344CB8AC3E}">
        <p14:creationId xmlns:p14="http://schemas.microsoft.com/office/powerpoint/2010/main" val="402668446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DD81-92F6-414C-8944-8CB88F13D8D5}"/>
              </a:ext>
            </a:extLst>
          </p:cNvPr>
          <p:cNvSpPr>
            <a:spLocks noGrp="1"/>
          </p:cNvSpPr>
          <p:nvPr>
            <p:ph type="title"/>
          </p:nvPr>
        </p:nvSpPr>
        <p:spPr/>
        <p:txBody>
          <a:bodyPr/>
          <a:lstStyle/>
          <a:p>
            <a:r>
              <a:rPr lang="en-US"/>
              <a:t>Challenge </a:t>
            </a:r>
          </a:p>
        </p:txBody>
      </p:sp>
      <p:sp>
        <p:nvSpPr>
          <p:cNvPr id="3" name="Content Placeholder 2">
            <a:extLst>
              <a:ext uri="{FF2B5EF4-FFF2-40B4-BE49-F238E27FC236}">
                <a16:creationId xmlns:a16="http://schemas.microsoft.com/office/drawing/2014/main" id="{79AE0777-AEB0-4FF3-A1AF-704C4B0840E9}"/>
              </a:ext>
            </a:extLst>
          </p:cNvPr>
          <p:cNvSpPr>
            <a:spLocks noGrp="1"/>
          </p:cNvSpPr>
          <p:nvPr>
            <p:ph idx="1"/>
          </p:nvPr>
        </p:nvSpPr>
        <p:spPr/>
        <p:txBody>
          <a:bodyPr/>
          <a:lstStyle/>
          <a:p>
            <a:r>
              <a:rPr lang="en-US"/>
              <a:t>You're a developer for Calculator Co. They want to try out a new interactive calculator application and have asked you build it for them.</a:t>
            </a:r>
          </a:p>
          <a:p>
            <a:r>
              <a:rPr lang="en-US"/>
              <a:t>To start out with, they want the calculator to do basic math, exponentiation, floor division and modulus on just two user inputted numbers.</a:t>
            </a:r>
          </a:p>
          <a:p>
            <a:r>
              <a:rPr lang="en-US"/>
              <a:t>They want the application to ask the user for their desired math command and then take as input two numbers to be worked on.</a:t>
            </a:r>
          </a:p>
          <a:p>
            <a:r>
              <a:rPr lang="en-US"/>
              <a:t>Each text command should match the math operation it executes and present the result to  the user after execution.</a:t>
            </a:r>
          </a:p>
          <a:p>
            <a:r>
              <a:rPr lang="en-US"/>
              <a:t>The program should continue to run until the user decides to close it with a text input command "close".</a:t>
            </a:r>
          </a:p>
        </p:txBody>
      </p:sp>
    </p:spTree>
    <p:extLst>
      <p:ext uri="{BB962C8B-B14F-4D97-AF65-F5344CB8AC3E}">
        <p14:creationId xmlns:p14="http://schemas.microsoft.com/office/powerpoint/2010/main" val="2338867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FD02D-A616-2A44-AF71-992880D5352C}"/>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Functions 	</a:t>
            </a:r>
          </a:p>
        </p:txBody>
      </p:sp>
      <p:sp>
        <p:nvSpPr>
          <p:cNvPr id="3" name="Text Placeholder 2">
            <a:extLst>
              <a:ext uri="{FF2B5EF4-FFF2-40B4-BE49-F238E27FC236}">
                <a16:creationId xmlns:a16="http://schemas.microsoft.com/office/drawing/2014/main" id="{1D8092CD-C4DF-8042-994C-8571446DACB5}"/>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rPr>
              <a:t>Lesson 6</a:t>
            </a:r>
          </a:p>
        </p:txBody>
      </p:sp>
      <p:sp>
        <p:nvSpPr>
          <p:cNvPr id="14" name="Rectangle 13">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2544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2A2089-AFE2-4292-BC7E-8C13145C7A0B}"/>
              </a:ext>
            </a:extLst>
          </p:cNvPr>
          <p:cNvPicPr>
            <a:picLocks noChangeAspect="1"/>
          </p:cNvPicPr>
          <p:nvPr/>
        </p:nvPicPr>
        <p:blipFill rotWithShape="1">
          <a:blip r:embed="rId2">
            <a:alphaModFix amt="35000"/>
          </a:blip>
          <a:srcRect t="15730"/>
          <a:stretch/>
        </p:blipFill>
        <p:spPr>
          <a:xfrm>
            <a:off x="20" y="-1"/>
            <a:ext cx="12188932" cy="6858000"/>
          </a:xfrm>
          <a:prstGeom prst="rect">
            <a:avLst/>
          </a:prstGeom>
        </p:spPr>
      </p:pic>
      <p:sp>
        <p:nvSpPr>
          <p:cNvPr id="2" name="Title 1">
            <a:extLst>
              <a:ext uri="{FF2B5EF4-FFF2-40B4-BE49-F238E27FC236}">
                <a16:creationId xmlns:a16="http://schemas.microsoft.com/office/drawing/2014/main" id="{E487DEFA-5BA5-464C-A8B1-BBF183156A43}"/>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a:solidFill>
                  <a:schemeClr val="tx1"/>
                </a:solidFill>
              </a:rPr>
              <a:t>Hold my code</a:t>
            </a:r>
            <a:endParaRPr lang="en-US">
              <a:solidFill>
                <a:schemeClr val="tx1"/>
              </a:solidFill>
            </a:endParaRPr>
          </a:p>
        </p:txBody>
      </p:sp>
      <p:sp>
        <p:nvSpPr>
          <p:cNvPr id="6" name="TextBox 5">
            <a:extLst>
              <a:ext uri="{FF2B5EF4-FFF2-40B4-BE49-F238E27FC236}">
                <a16:creationId xmlns:a16="http://schemas.microsoft.com/office/drawing/2014/main" id="{7B36DB19-6B4F-4AF6-93D3-03EF22ED1477}"/>
              </a:ext>
            </a:extLst>
          </p:cNvPr>
          <p:cNvSpPr txBox="1"/>
          <p:nvPr/>
        </p:nvSpPr>
        <p:spPr>
          <a:xfrm>
            <a:off x="6090249" y="3387306"/>
            <a:ext cx="48135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CC7832"/>
                </a:solidFill>
                <a:latin typeface="Consolas"/>
              </a:rPr>
              <a:t>def </a:t>
            </a:r>
            <a:r>
              <a:rPr lang="en-US" sz="2800">
                <a:solidFill>
                  <a:srgbClr val="FFC66D"/>
                </a:solidFill>
                <a:latin typeface="Consolas"/>
              </a:rPr>
              <a:t>addition</a:t>
            </a:r>
            <a:r>
              <a:rPr lang="en-US" sz="2800">
                <a:latin typeface="Consolas"/>
              </a:rPr>
              <a:t>(a</a:t>
            </a:r>
            <a:r>
              <a:rPr lang="en-US" sz="2800">
                <a:solidFill>
                  <a:srgbClr val="CC7832"/>
                </a:solidFill>
                <a:latin typeface="Consolas"/>
              </a:rPr>
              <a:t>, </a:t>
            </a:r>
            <a:r>
              <a:rPr lang="en-US" sz="2800">
                <a:latin typeface="Consolas"/>
              </a:rPr>
              <a:t>b):</a:t>
            </a:r>
            <a:br>
              <a:rPr lang="en-US" sz="2800">
                <a:latin typeface="Consolas"/>
              </a:rPr>
            </a:br>
            <a:r>
              <a:rPr lang="en-US" sz="2800">
                <a:latin typeface="Consolas"/>
              </a:rPr>
              <a:t>    result = a + b</a:t>
            </a:r>
            <a:br>
              <a:rPr lang="en-US" sz="2800">
                <a:latin typeface="Consolas"/>
              </a:rPr>
            </a:br>
            <a:r>
              <a:rPr lang="en-US" sz="2800">
                <a:solidFill>
                  <a:srgbClr val="CC7832"/>
                </a:solidFill>
                <a:latin typeface="Consolas"/>
              </a:rPr>
              <a:t>    return </a:t>
            </a:r>
            <a:r>
              <a:rPr lang="en-US" sz="2800">
                <a:latin typeface="Consolas"/>
              </a:rPr>
              <a:t>result</a:t>
            </a:r>
          </a:p>
        </p:txBody>
      </p:sp>
    </p:spTree>
    <p:extLst>
      <p:ext uri="{BB962C8B-B14F-4D97-AF65-F5344CB8AC3E}">
        <p14:creationId xmlns:p14="http://schemas.microsoft.com/office/powerpoint/2010/main" val="356361201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F86523C-D118-9145-9B6A-6FA004553E8A}"/>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Interpreted Language </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19A65D-67D8-3041-BC88-C436AD072AE5}"/>
              </a:ext>
            </a:extLst>
          </p:cNvPr>
          <p:cNvSpPr>
            <a:spLocks noGrp="1"/>
          </p:cNvSpPr>
          <p:nvPr>
            <p:ph idx="1"/>
          </p:nvPr>
        </p:nvSpPr>
        <p:spPr>
          <a:xfrm>
            <a:off x="5289229" y="864108"/>
            <a:ext cx="5910677" cy="5120640"/>
          </a:xfrm>
        </p:spPr>
        <p:txBody>
          <a:bodyPr>
            <a:normAutofit/>
          </a:bodyPr>
          <a:lstStyle/>
          <a:p>
            <a:r>
              <a:rPr lang="en-US"/>
              <a:t>Python reads and executes code line by line.</a:t>
            </a:r>
          </a:p>
          <a:p>
            <a:r>
              <a:rPr lang="en-US"/>
              <a:t> Is split into two main writing modes:</a:t>
            </a:r>
          </a:p>
          <a:p>
            <a:pPr lvl="1"/>
            <a:r>
              <a:rPr lang="en-US"/>
              <a:t>Scripting </a:t>
            </a:r>
          </a:p>
          <a:p>
            <a:pPr lvl="1"/>
            <a:r>
              <a:rPr lang="en-US"/>
              <a:t>Console</a:t>
            </a:r>
          </a:p>
          <a:p>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10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B7C0EE-4CEA-413A-AB2D-9A5CF02FE37A}"/>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Purpose</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CB159-12FC-4DCC-B671-44EA9F7F388E}"/>
              </a:ext>
            </a:extLst>
          </p:cNvPr>
          <p:cNvSpPr>
            <a:spLocks noGrp="1"/>
          </p:cNvSpPr>
          <p:nvPr>
            <p:ph idx="1"/>
          </p:nvPr>
        </p:nvSpPr>
        <p:spPr>
          <a:xfrm>
            <a:off x="5289229" y="864108"/>
            <a:ext cx="5910677" cy="5120640"/>
          </a:xfrm>
        </p:spPr>
        <p:txBody>
          <a:bodyPr>
            <a:normAutofit/>
          </a:bodyPr>
          <a:lstStyle/>
          <a:p>
            <a:r>
              <a:rPr lang="en-US">
                <a:ea typeface="+mn-lt"/>
                <a:cs typeface="+mn-lt"/>
              </a:rPr>
              <a:t>Used to hold reusable blocks of code </a:t>
            </a:r>
          </a:p>
          <a:p>
            <a:r>
              <a:rPr lang="en-US">
                <a:ea typeface="+mn-lt"/>
                <a:cs typeface="+mn-lt"/>
              </a:rPr>
              <a:t>Can be called anywhere in the code using the function name with a "()" in front of it</a:t>
            </a:r>
          </a:p>
          <a:p>
            <a:r>
              <a:rPr lang="en-US">
                <a:ea typeface="+mn-lt"/>
                <a:cs typeface="+mn-lt"/>
              </a:rPr>
              <a:t>Runs the code in the function body where the function is called </a:t>
            </a:r>
          </a:p>
          <a:p>
            <a:r>
              <a:rPr lang="en-US">
                <a:ea typeface="+mn-lt"/>
                <a:cs typeface="+mn-lt"/>
              </a:rPr>
              <a:t>Rely on the parameters passed into the function call (if parameter are required). </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789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9C80EB-0E2F-4B19-8659-038B4424CA4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Parameters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A3A395-876D-4D07-9300-3AB595C7E010}"/>
              </a:ext>
            </a:extLst>
          </p:cNvPr>
          <p:cNvSpPr>
            <a:spLocks noGrp="1"/>
          </p:cNvSpPr>
          <p:nvPr>
            <p:ph idx="1"/>
          </p:nvPr>
        </p:nvSpPr>
        <p:spPr>
          <a:xfrm>
            <a:off x="5289229" y="864108"/>
            <a:ext cx="5910677" cy="5120640"/>
          </a:xfrm>
        </p:spPr>
        <p:txBody>
          <a:bodyPr>
            <a:normAutofit/>
          </a:bodyPr>
          <a:lstStyle/>
          <a:p>
            <a:r>
              <a:rPr lang="en-US">
                <a:ea typeface="+mn-lt"/>
                <a:cs typeface="+mn-lt"/>
              </a:rPr>
              <a:t>Parameters are special "empty" variables that are used by functions to represent the values expected by the function.</a:t>
            </a:r>
          </a:p>
          <a:p>
            <a:r>
              <a:rPr lang="en-US">
                <a:ea typeface="+mn-lt"/>
                <a:cs typeface="+mn-lt"/>
              </a:rPr>
              <a:t>These variables are "used" when data is passed into the function at the function call via the parameters. </a:t>
            </a:r>
          </a:p>
          <a:p>
            <a:r>
              <a:rPr lang="en-US">
                <a:ea typeface="+mn-lt"/>
                <a:cs typeface="+mn-lt"/>
              </a:rPr>
              <a:t>The values passed into the parameters at function call will be used in the function body where the parameters are used.</a:t>
            </a:r>
            <a:br>
              <a:rPr lang="en-US">
                <a:ea typeface="+mn-lt"/>
                <a:cs typeface="+mn-lt"/>
              </a:rPr>
            </a:b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566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A748-B0CD-47FE-90E8-81FF3BD29416}"/>
              </a:ext>
            </a:extLst>
          </p:cNvPr>
          <p:cNvSpPr>
            <a:spLocks noGrp="1"/>
          </p:cNvSpPr>
          <p:nvPr>
            <p:ph type="title"/>
          </p:nvPr>
        </p:nvSpPr>
        <p:spPr/>
        <p:txBody>
          <a:bodyPr/>
          <a:lstStyle/>
          <a:p>
            <a:r>
              <a:rPr lang="en-US">
                <a:ea typeface="+mj-lt"/>
                <a:cs typeface="+mj-lt"/>
              </a:rPr>
              <a:t>Two main types of functions;  </a:t>
            </a:r>
            <a:endParaRPr lang="en-US"/>
          </a:p>
        </p:txBody>
      </p:sp>
      <p:sp>
        <p:nvSpPr>
          <p:cNvPr id="3" name="Text Placeholder 2">
            <a:extLst>
              <a:ext uri="{FF2B5EF4-FFF2-40B4-BE49-F238E27FC236}">
                <a16:creationId xmlns:a16="http://schemas.microsoft.com/office/drawing/2014/main" id="{08B05732-94C4-4F16-AFE6-71C44A1980CD}"/>
              </a:ext>
            </a:extLst>
          </p:cNvPr>
          <p:cNvSpPr>
            <a:spLocks noGrp="1"/>
          </p:cNvSpPr>
          <p:nvPr>
            <p:ph type="body" idx="1"/>
          </p:nvPr>
        </p:nvSpPr>
        <p:spPr/>
        <p:txBody>
          <a:bodyPr/>
          <a:lstStyle/>
          <a:p>
            <a:r>
              <a:rPr lang="en-US" b="0">
                <a:ea typeface="+mn-lt"/>
                <a:cs typeface="+mn-lt"/>
              </a:rPr>
              <a:t>Type 1: Functions that return a value</a:t>
            </a:r>
            <a:endParaRPr lang="en-US"/>
          </a:p>
        </p:txBody>
      </p:sp>
      <p:sp>
        <p:nvSpPr>
          <p:cNvPr id="4" name="Content Placeholder 3">
            <a:extLst>
              <a:ext uri="{FF2B5EF4-FFF2-40B4-BE49-F238E27FC236}">
                <a16:creationId xmlns:a16="http://schemas.microsoft.com/office/drawing/2014/main" id="{FE52416A-7812-40A6-9926-08862ADC6A6F}"/>
              </a:ext>
            </a:extLst>
          </p:cNvPr>
          <p:cNvSpPr>
            <a:spLocks noGrp="1"/>
          </p:cNvSpPr>
          <p:nvPr>
            <p:ph sz="half" idx="2"/>
          </p:nvPr>
        </p:nvSpPr>
        <p:spPr/>
        <p:txBody>
          <a:bodyPr/>
          <a:lstStyle/>
          <a:p>
            <a:r>
              <a:rPr lang="en-US">
                <a:ea typeface="+mn-lt"/>
                <a:cs typeface="+mn-lt"/>
              </a:rPr>
              <a:t>these functions use the return statement to intentionally pass a value out to the rest of the code.</a:t>
            </a:r>
          </a:p>
          <a:p>
            <a:r>
              <a:rPr lang="en-US">
                <a:ea typeface="+mn-lt"/>
                <a:cs typeface="+mn-lt"/>
              </a:rPr>
              <a:t>these functions can be assigned to a variable (why?).</a:t>
            </a:r>
          </a:p>
        </p:txBody>
      </p:sp>
      <p:sp>
        <p:nvSpPr>
          <p:cNvPr id="5" name="Text Placeholder 4">
            <a:extLst>
              <a:ext uri="{FF2B5EF4-FFF2-40B4-BE49-F238E27FC236}">
                <a16:creationId xmlns:a16="http://schemas.microsoft.com/office/drawing/2014/main" id="{C39D2115-9404-44CE-BE10-C3280873A3C6}"/>
              </a:ext>
            </a:extLst>
          </p:cNvPr>
          <p:cNvSpPr>
            <a:spLocks noGrp="1"/>
          </p:cNvSpPr>
          <p:nvPr>
            <p:ph type="body" sz="quarter" idx="3"/>
          </p:nvPr>
        </p:nvSpPr>
        <p:spPr/>
        <p:txBody>
          <a:bodyPr/>
          <a:lstStyle/>
          <a:p>
            <a:r>
              <a:rPr lang="en-US" b="0">
                <a:ea typeface="+mn-lt"/>
                <a:cs typeface="+mn-lt"/>
              </a:rPr>
              <a:t>Type 2: Functions that do not.</a:t>
            </a:r>
            <a:endParaRPr lang="en-US"/>
          </a:p>
        </p:txBody>
      </p:sp>
      <p:sp>
        <p:nvSpPr>
          <p:cNvPr id="6" name="Content Placeholder 5">
            <a:extLst>
              <a:ext uri="{FF2B5EF4-FFF2-40B4-BE49-F238E27FC236}">
                <a16:creationId xmlns:a16="http://schemas.microsoft.com/office/drawing/2014/main" id="{EAA96A94-05FA-4DAB-B232-3DC971E9F109}"/>
              </a:ext>
            </a:extLst>
          </p:cNvPr>
          <p:cNvSpPr>
            <a:spLocks noGrp="1"/>
          </p:cNvSpPr>
          <p:nvPr>
            <p:ph sz="quarter" idx="4"/>
          </p:nvPr>
        </p:nvSpPr>
        <p:spPr/>
        <p:txBody>
          <a:bodyPr/>
          <a:lstStyle/>
          <a:p>
            <a:r>
              <a:rPr lang="en-US">
                <a:ea typeface="+mn-lt"/>
                <a:cs typeface="+mn-lt"/>
              </a:rPr>
              <a:t>these functions do not pass any of their data outside of the function.</a:t>
            </a:r>
            <a:endParaRPr lang="en-US"/>
          </a:p>
        </p:txBody>
      </p:sp>
    </p:spTree>
    <p:extLst>
      <p:ext uri="{BB962C8B-B14F-4D97-AF65-F5344CB8AC3E}">
        <p14:creationId xmlns:p14="http://schemas.microsoft.com/office/powerpoint/2010/main" val="1295509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a:t>Note: Data creation and side effects</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a:ea typeface="+mn-lt"/>
                <a:cs typeface="+mn-lt"/>
              </a:rPr>
              <a:t>Data can be created and used within a function. </a:t>
            </a:r>
          </a:p>
          <a:p>
            <a:r>
              <a:rPr lang="en-US" sz="1700">
                <a:ea typeface="+mn-lt"/>
                <a:cs typeface="+mn-lt"/>
              </a:rPr>
              <a:t>However, that data exists only within the function and cannot be referenced unless explicitly passed out of the function using a return statement.</a:t>
            </a:r>
          </a:p>
          <a:p>
            <a:r>
              <a:rPr lang="en-US" sz="1700">
                <a:ea typeface="+mn-lt"/>
                <a:cs typeface="+mn-lt"/>
              </a:rPr>
              <a:t>External data can still be changed by a function even if it doesn't pass out a value. </a:t>
            </a:r>
          </a:p>
          <a:p>
            <a:r>
              <a:rPr lang="en-US" sz="1700">
                <a:ea typeface="+mn-lt"/>
                <a:cs typeface="+mn-lt"/>
              </a:rPr>
              <a:t>This is useful in some cases but AVOID this behavior as much as possible to prevent side effects and unintended changes to global variables. </a:t>
            </a:r>
          </a:p>
          <a:p>
            <a:r>
              <a:rPr lang="en-US" sz="1700"/>
              <a:t>Side effects are changes to data outside the function that may be used by other functions or parts of your program.</a:t>
            </a:r>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3674541"/>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a:t>Note: useful function tips</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lnSpcReduction="10000"/>
          </a:bodyPr>
          <a:lstStyle/>
          <a:p>
            <a:r>
              <a:rPr lang="en-US" sz="1700">
                <a:ea typeface="+mn-lt"/>
                <a:cs typeface="+mn-lt"/>
              </a:rPr>
              <a:t>To reduce the likelihood of side effects, it's best practice for function not to handle any data input, output (to the user) or do multiple things in a program. </a:t>
            </a:r>
          </a:p>
          <a:p>
            <a:r>
              <a:rPr lang="en-US" sz="1700">
                <a:ea typeface="+mn-lt"/>
                <a:cs typeface="+mn-lt"/>
              </a:rPr>
              <a:t>It's best to think of functions in terms of ease of reusability. Namely, if you were going to use a function in a different context, how much of the function would have to be rewritten to fit the new use case?</a:t>
            </a:r>
          </a:p>
          <a:p>
            <a:r>
              <a:rPr lang="en-US" sz="1700"/>
              <a:t>If something needs to change in a function for a different use case (especially data), try and think of how you can use a parameter to do it.</a:t>
            </a:r>
          </a:p>
          <a:p>
            <a:r>
              <a:rPr lang="en-US" sz="1700"/>
              <a:t>If some functionality needs to change or behave differently in another context, break it up and write a new function for that use case.</a:t>
            </a:r>
          </a:p>
          <a:p>
            <a:r>
              <a:rPr lang="en-US" sz="1700"/>
              <a:t>A good function is one that can be used multiple times without needing to change much about how it works.</a:t>
            </a:r>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8588311"/>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494260" y="1683144"/>
            <a:ext cx="2774922" cy="3491712"/>
          </a:xfrm>
        </p:spPr>
        <p:txBody>
          <a:bodyPr>
            <a:normAutofit/>
          </a:bodyPr>
          <a:lstStyle/>
          <a:p>
            <a:r>
              <a:rPr lang="en-US" dirty="0"/>
              <a:t>Because </a:t>
            </a:r>
            <a:r>
              <a:rPr lang="en-US"/>
              <a:t>python:</a:t>
            </a:r>
            <a:br>
              <a:rPr lang="en-US" dirty="0"/>
            </a:br>
            <a:r>
              <a:rPr lang="en-US"/>
              <a:t>function </a:t>
            </a:r>
            <a:r>
              <a:rPr lang="en-US" dirty="0"/>
              <a:t>types</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a:t>Because python is a general-purpose language, it has a few more specialized function types that can be used in more specialized contexts.</a:t>
            </a:r>
            <a:endParaRPr lang="en-US"/>
          </a:p>
          <a:p>
            <a:r>
              <a:rPr lang="en-US" sz="1700"/>
              <a:t>Many of these are over kill for the majority of use cases.</a:t>
            </a:r>
          </a:p>
          <a:p>
            <a:r>
              <a:rPr lang="en-US" sz="1700"/>
              <a:t>However, depending on your context, some of these can vastly improve and speed up program development and runtime.</a:t>
            </a:r>
          </a:p>
          <a:p>
            <a:r>
              <a:rPr lang="en-US" sz="1700"/>
              <a:t>One of the most popular of these is the lambda function type (google it)</a:t>
            </a:r>
          </a:p>
          <a:p>
            <a:r>
              <a:rPr lang="en-US" sz="1700">
                <a:ea typeface="+mn-lt"/>
                <a:cs typeface="+mn-lt"/>
              </a:rPr>
              <a:t>Understanding how to use these and how they work can improve your python code base and knowledge.</a:t>
            </a:r>
            <a:endParaRPr lang="en-US" sz="1700"/>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5647161"/>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fontScale="92500" lnSpcReduction="20000"/>
          </a:bodyPr>
          <a:lstStyle/>
          <a:p>
            <a:r>
              <a:rPr lang="en-US">
                <a:ea typeface="+mn-lt"/>
                <a:cs typeface="+mn-lt"/>
              </a:rPr>
              <a:t>Write a function "</a:t>
            </a:r>
            <a:r>
              <a:rPr lang="en-US">
                <a:latin typeface="Consolas"/>
                <a:ea typeface="+mn-lt"/>
                <a:cs typeface="+mn-lt"/>
              </a:rPr>
              <a:t>sum(a, b)</a:t>
            </a:r>
            <a:r>
              <a:rPr lang="en-US">
                <a:ea typeface="+mn-lt"/>
                <a:cs typeface="+mn-lt"/>
              </a:rPr>
              <a:t>" that adds two numbers together</a:t>
            </a:r>
            <a:endParaRPr lang="en-US"/>
          </a:p>
          <a:p>
            <a:pPr lvl="1"/>
            <a:r>
              <a:rPr lang="en-US">
                <a:ea typeface="+mn-lt"/>
                <a:cs typeface="+mn-lt"/>
              </a:rPr>
              <a:t>Use a return statement to return the solution.</a:t>
            </a:r>
          </a:p>
          <a:p>
            <a:pPr lvl="1"/>
            <a:r>
              <a:rPr lang="en-US">
                <a:ea typeface="+mn-lt"/>
                <a:cs typeface="+mn-lt"/>
              </a:rPr>
              <a:t>Assign the function call "</a:t>
            </a:r>
            <a:r>
              <a:rPr lang="en-US">
                <a:latin typeface="Consolas"/>
                <a:ea typeface="+mn-lt"/>
                <a:cs typeface="+mn-lt"/>
              </a:rPr>
              <a:t>sum(1, 2)</a:t>
            </a:r>
            <a:r>
              <a:rPr lang="en-US">
                <a:ea typeface="+mn-lt"/>
                <a:cs typeface="+mn-lt"/>
              </a:rPr>
              <a:t>" to a variable and print that variable.</a:t>
            </a:r>
          </a:p>
          <a:p>
            <a:pPr lvl="1"/>
            <a:r>
              <a:rPr lang="en-US">
                <a:ea typeface="+mn-lt"/>
                <a:cs typeface="+mn-lt"/>
              </a:rPr>
              <a:t>Did you get the value you expected?</a:t>
            </a:r>
          </a:p>
          <a:p>
            <a:pPr lvl="1"/>
            <a:r>
              <a:rPr lang="en-US">
                <a:ea typeface="+mn-lt"/>
                <a:cs typeface="+mn-lt"/>
              </a:rPr>
              <a:t>Repeat the last two steps with different parameter values. </a:t>
            </a:r>
          </a:p>
          <a:p>
            <a:pPr lvl="1"/>
            <a:r>
              <a:rPr lang="en-US">
                <a:ea typeface="+mn-lt"/>
                <a:cs typeface="+mn-lt"/>
              </a:rPr>
              <a:t>Remove the return statement from the function. What happens? Why?</a:t>
            </a:r>
          </a:p>
          <a:p>
            <a:r>
              <a:rPr lang="en-US">
                <a:ea typeface="+mn-lt"/>
                <a:cs typeface="+mn-lt"/>
              </a:rPr>
              <a:t>Replace the operations in both previous milestones</a:t>
            </a:r>
          </a:p>
          <a:p>
            <a:pPr lvl="1">
              <a:spcAft>
                <a:spcPts val="0"/>
              </a:spcAft>
            </a:pPr>
            <a:r>
              <a:rPr lang="en-US">
                <a:ea typeface="+mn-lt"/>
                <a:cs typeface="+mn-lt"/>
              </a:rPr>
              <a:t>Remember your milestones? Go to each one and see where you can replace a block of code with a reusable function.</a:t>
            </a:r>
          </a:p>
          <a:p>
            <a:pPr lvl="1">
              <a:spcAft>
                <a:spcPts val="0"/>
              </a:spcAft>
            </a:pPr>
            <a:r>
              <a:rPr lang="en-US">
                <a:ea typeface="+mn-lt"/>
                <a:cs typeface="+mn-lt"/>
              </a:rPr>
              <a:t>Determine the type of function to use (type 1 or type 2)</a:t>
            </a:r>
          </a:p>
          <a:p>
            <a:pPr lvl="1"/>
            <a:r>
              <a:rPr lang="en-US">
                <a:ea typeface="+mn-lt"/>
                <a:cs typeface="+mn-lt"/>
              </a:rPr>
              <a:t>Create a function for this code block and copy the code into the function, modifying it to suite your chosen function type.</a:t>
            </a:r>
          </a:p>
          <a:p>
            <a:pPr lvl="1"/>
            <a:r>
              <a:rPr lang="en-US">
                <a:ea typeface="+mn-lt"/>
                <a:cs typeface="+mn-lt"/>
              </a:rPr>
              <a:t>Call your functions in place of the code blocks they replace.</a:t>
            </a:r>
          </a:p>
          <a:p>
            <a:pPr lvl="1"/>
            <a:r>
              <a:rPr lang="en-US"/>
              <a:t>Does the code function the same way? Why or Why not? </a:t>
            </a:r>
          </a:p>
        </p:txBody>
      </p:sp>
    </p:spTree>
    <p:extLst>
      <p:ext uri="{BB962C8B-B14F-4D97-AF65-F5344CB8AC3E}">
        <p14:creationId xmlns:p14="http://schemas.microsoft.com/office/powerpoint/2010/main" val="1815536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lnSpcReduction="10000"/>
          </a:bodyPr>
          <a:lstStyle/>
          <a:p>
            <a:r>
              <a:rPr lang="en-US">
                <a:ea typeface="+mn-lt"/>
                <a:cs typeface="+mn-lt"/>
              </a:rPr>
              <a:t>Create a function using functions.</a:t>
            </a:r>
          </a:p>
          <a:p>
            <a:pPr lvl="1"/>
            <a:r>
              <a:rPr lang="en-US" sz="2000">
                <a:ea typeface="+mn-lt"/>
                <a:cs typeface="+mn-lt"/>
              </a:rPr>
              <a:t>From the previous exercise, you should have functions defining the add, subtract, divide and multiply operations in your calculator application.</a:t>
            </a:r>
          </a:p>
          <a:p>
            <a:pPr lvl="1"/>
            <a:r>
              <a:rPr lang="en-US" sz="2000">
                <a:ea typeface="+mn-lt"/>
                <a:cs typeface="+mn-lt"/>
              </a:rPr>
              <a:t>Create a new function "</a:t>
            </a:r>
            <a:r>
              <a:rPr lang="en-US" sz="2000">
                <a:latin typeface="Consolas"/>
                <a:ea typeface="+mn-lt"/>
                <a:cs typeface="+mn-lt"/>
              </a:rPr>
              <a:t>average(a, b)</a:t>
            </a:r>
            <a:r>
              <a:rPr lang="en-US" sz="2000">
                <a:ea typeface="+mn-lt"/>
                <a:cs typeface="+mn-lt"/>
              </a:rPr>
              <a:t>" that adds two numbers, and divides the result by 2 to give you the result. (use operations to do this)</a:t>
            </a:r>
          </a:p>
          <a:p>
            <a:pPr lvl="1"/>
            <a:r>
              <a:rPr lang="en-US" sz="2000">
                <a:ea typeface="+mn-lt"/>
                <a:cs typeface="+mn-lt"/>
              </a:rPr>
              <a:t>Test the function in console. Does it give you the value you expect?</a:t>
            </a:r>
          </a:p>
          <a:p>
            <a:pPr lvl="1"/>
            <a:r>
              <a:rPr lang="en-US" sz="2000">
                <a:ea typeface="+mn-lt"/>
                <a:cs typeface="+mn-lt"/>
              </a:rPr>
              <a:t>Once done, use your previously defined functions to rewrite the "</a:t>
            </a:r>
            <a:r>
              <a:rPr lang="en-US" sz="2000">
                <a:latin typeface="Consolas"/>
                <a:ea typeface="+mn-lt"/>
                <a:cs typeface="+mn-lt"/>
              </a:rPr>
              <a:t>average(a, b)</a:t>
            </a:r>
            <a:r>
              <a:rPr lang="en-US" sz="2000">
                <a:ea typeface="+mn-lt"/>
                <a:cs typeface="+mn-lt"/>
              </a:rPr>
              <a:t>" function. </a:t>
            </a:r>
          </a:p>
          <a:p>
            <a:pPr lvl="1"/>
            <a:r>
              <a:rPr lang="en-US" sz="2000">
                <a:ea typeface="+mn-lt"/>
                <a:cs typeface="+mn-lt"/>
              </a:rPr>
              <a:t>Test the new function in console with the same values you used for the previous version. Does it give you the same results? Why or why not?</a:t>
            </a:r>
          </a:p>
          <a:p>
            <a:pPr lvl="1"/>
            <a:r>
              <a:rPr lang="en-US" sz="2000">
                <a:ea typeface="+mn-lt"/>
                <a:cs typeface="+mn-lt"/>
              </a:rPr>
              <a:t>Add an "average" option to your calculator and test it to make sure it does what you expect.</a:t>
            </a:r>
          </a:p>
        </p:txBody>
      </p:sp>
    </p:spTree>
    <p:extLst>
      <p:ext uri="{BB962C8B-B14F-4D97-AF65-F5344CB8AC3E}">
        <p14:creationId xmlns:p14="http://schemas.microsoft.com/office/powerpoint/2010/main" val="390054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B98FB-8E01-5248-94EA-F91C2B77C7E8}"/>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a:solidFill>
                  <a:schemeClr val="tx1"/>
                </a:solidFill>
              </a:rPr>
              <a:t>Data Structures </a:t>
            </a:r>
          </a:p>
        </p:txBody>
      </p:sp>
      <p:sp>
        <p:nvSpPr>
          <p:cNvPr id="3" name="Text Placeholder 2">
            <a:extLst>
              <a:ext uri="{FF2B5EF4-FFF2-40B4-BE49-F238E27FC236}">
                <a16:creationId xmlns:a16="http://schemas.microsoft.com/office/drawing/2014/main" id="{F1C478E7-BB0B-E445-956F-53400EC6F7B0}"/>
              </a:ext>
            </a:extLst>
          </p:cNvPr>
          <p:cNvSpPr>
            <a:spLocks noGrp="1"/>
          </p:cNvSpPr>
          <p:nvPr>
            <p:ph type="body" idx="1"/>
          </p:nvPr>
        </p:nvSpPr>
        <p:spPr>
          <a:xfrm>
            <a:off x="1524009" y="4613218"/>
            <a:ext cx="6590020" cy="1490566"/>
          </a:xfrm>
        </p:spPr>
        <p:txBody>
          <a:bodyPr vert="horz" lIns="91440" tIns="45720" rIns="91440" bIns="45720" rtlCol="0" anchor="t">
            <a:normAutofit/>
          </a:bodyPr>
          <a:lstStyle/>
          <a:p>
            <a:r>
              <a:rPr lang="en-US" sz="3200">
                <a:solidFill>
                  <a:schemeClr val="accent1"/>
                </a:solidFill>
              </a:rPr>
              <a:t>Lesson 7</a:t>
            </a:r>
          </a:p>
        </p:txBody>
      </p:sp>
      <p:sp>
        <p:nvSpPr>
          <p:cNvPr id="14" name="Rectangle 13">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402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8A59DC-5F0B-4CA6-BD2D-2A71E79EB8A7}"/>
              </a:ext>
            </a:extLst>
          </p:cNvPr>
          <p:cNvPicPr>
            <a:picLocks noChangeAspect="1"/>
          </p:cNvPicPr>
          <p:nvPr/>
        </p:nvPicPr>
        <p:blipFill rotWithShape="1">
          <a:blip r:embed="rId2">
            <a:alphaModFix amt="35000"/>
          </a:blip>
          <a:srcRect t="4939" b="10791"/>
          <a:stretch/>
        </p:blipFill>
        <p:spPr>
          <a:xfrm>
            <a:off x="20" y="-1"/>
            <a:ext cx="12188932" cy="6858000"/>
          </a:xfrm>
          <a:prstGeom prst="rect">
            <a:avLst/>
          </a:prstGeom>
        </p:spPr>
      </p:pic>
      <p:sp>
        <p:nvSpPr>
          <p:cNvPr id="2" name="Title 1">
            <a:extLst>
              <a:ext uri="{FF2B5EF4-FFF2-40B4-BE49-F238E27FC236}">
                <a16:creationId xmlns:a16="http://schemas.microsoft.com/office/drawing/2014/main" id="{9C35E597-2CC5-4F57-92C6-36B301B97FF7}"/>
              </a:ext>
            </a:extLst>
          </p:cNvPr>
          <p:cNvSpPr>
            <a:spLocks noGrp="1"/>
          </p:cNvSpPr>
          <p:nvPr>
            <p:ph type="title"/>
          </p:nvPr>
        </p:nvSpPr>
        <p:spPr>
          <a:xfrm>
            <a:off x="1069848" y="1298448"/>
            <a:ext cx="3994031" cy="3255264"/>
          </a:xfrm>
        </p:spPr>
        <p:txBody>
          <a:bodyPr vert="horz" lIns="91440" tIns="45720" rIns="91440" bIns="45720" rtlCol="0" anchor="b">
            <a:normAutofit/>
          </a:bodyPr>
          <a:lstStyle/>
          <a:p>
            <a:r>
              <a:rPr lang="en-US" sz="5900" spc="-100">
                <a:solidFill>
                  <a:schemeClr val="tx1"/>
                </a:solidFill>
              </a:rPr>
              <a:t>Hold my everything</a:t>
            </a:r>
          </a:p>
        </p:txBody>
      </p:sp>
      <p:sp>
        <p:nvSpPr>
          <p:cNvPr id="4" name="TextBox 3">
            <a:extLst>
              <a:ext uri="{FF2B5EF4-FFF2-40B4-BE49-F238E27FC236}">
                <a16:creationId xmlns:a16="http://schemas.microsoft.com/office/drawing/2014/main" id="{BB5921C6-7284-48FA-B2DA-D957D8C7303B}"/>
              </a:ext>
            </a:extLst>
          </p:cNvPr>
          <p:cNvSpPr txBox="1"/>
          <p:nvPr/>
        </p:nvSpPr>
        <p:spPr>
          <a:xfrm>
            <a:off x="4981731" y="3347829"/>
            <a:ext cx="6585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nsolas"/>
                <a:ea typeface="+mn-lt"/>
                <a:cs typeface="+mn-lt"/>
              </a:rPr>
              <a:t>Random_things = [</a:t>
            </a:r>
            <a:r>
              <a:rPr lang="en-US" sz="2400">
                <a:solidFill>
                  <a:schemeClr val="accent1"/>
                </a:solidFill>
                <a:latin typeface="Consolas"/>
                <a:ea typeface="+mn-lt"/>
                <a:cs typeface="+mn-lt"/>
              </a:rPr>
              <a:t>1</a:t>
            </a:r>
            <a:r>
              <a:rPr lang="en-US" sz="2400">
                <a:solidFill>
                  <a:schemeClr val="accent4"/>
                </a:solidFill>
                <a:latin typeface="Consolas"/>
                <a:ea typeface="+mn-lt"/>
                <a:cs typeface="+mn-lt"/>
              </a:rPr>
              <a:t>,</a:t>
            </a:r>
            <a:r>
              <a:rPr lang="en-US" sz="2400">
                <a:latin typeface="Consolas"/>
                <a:ea typeface="+mn-lt"/>
                <a:cs typeface="+mn-lt"/>
              </a:rPr>
              <a:t> </a:t>
            </a:r>
            <a:r>
              <a:rPr lang="en-US" sz="2400">
                <a:solidFill>
                  <a:srgbClr val="00B050"/>
                </a:solidFill>
                <a:latin typeface="Consolas"/>
                <a:ea typeface="+mn-lt"/>
                <a:cs typeface="+mn-lt"/>
              </a:rPr>
              <a:t>"2"</a:t>
            </a:r>
            <a:r>
              <a:rPr lang="en-US" sz="2400">
                <a:solidFill>
                  <a:schemeClr val="accent4"/>
                </a:solidFill>
                <a:latin typeface="Consolas"/>
                <a:ea typeface="+mn-lt"/>
                <a:cs typeface="+mn-lt"/>
              </a:rPr>
              <a:t>,</a:t>
            </a:r>
            <a:r>
              <a:rPr lang="en-US" sz="2400">
                <a:latin typeface="Consolas"/>
                <a:ea typeface="+mn-lt"/>
                <a:cs typeface="+mn-lt"/>
              </a:rPr>
              <a:t> </a:t>
            </a:r>
            <a:r>
              <a:rPr lang="en-US" sz="2400">
                <a:solidFill>
                  <a:schemeClr val="accent1"/>
                </a:solidFill>
                <a:latin typeface="Consolas"/>
                <a:ea typeface="+mn-lt"/>
                <a:cs typeface="+mn-lt"/>
              </a:rPr>
              <a:t>3.4</a:t>
            </a:r>
            <a:r>
              <a:rPr lang="en-US" sz="2400">
                <a:solidFill>
                  <a:schemeClr val="accent4"/>
                </a:solidFill>
                <a:latin typeface="Consolas"/>
                <a:ea typeface="+mn-lt"/>
                <a:cs typeface="+mn-lt"/>
              </a:rPr>
              <a:t>,</a:t>
            </a:r>
            <a:r>
              <a:rPr lang="en-US" sz="2400">
                <a:latin typeface="Consolas"/>
                <a:ea typeface="+mn-lt"/>
                <a:cs typeface="+mn-lt"/>
              </a:rPr>
              <a:t> </a:t>
            </a:r>
            <a:r>
              <a:rPr lang="en-US" sz="2400">
                <a:solidFill>
                  <a:schemeClr val="accent4"/>
                </a:solidFill>
                <a:latin typeface="Consolas"/>
                <a:ea typeface="+mn-lt"/>
                <a:cs typeface="+mn-lt"/>
              </a:rPr>
              <a:t>True</a:t>
            </a:r>
            <a:r>
              <a:rPr lang="en-US" sz="2400">
                <a:latin typeface="Consolas"/>
                <a:ea typeface="+mn-lt"/>
                <a:cs typeface="+mn-lt"/>
              </a:rPr>
              <a:t>]</a:t>
            </a:r>
            <a:br>
              <a:rPr lang="en-US" sz="2400">
                <a:latin typeface="Consolas"/>
                <a:ea typeface="+mn-lt"/>
                <a:cs typeface="+mn-lt"/>
              </a:rPr>
            </a:br>
            <a:r>
              <a:rPr lang="en-US" sz="2400">
                <a:latin typeface="Consolas"/>
                <a:ea typeface="+mn-lt"/>
                <a:cs typeface="+mn-lt"/>
              </a:rPr>
              <a:t>rgb = (</a:t>
            </a:r>
            <a:r>
              <a:rPr lang="en-US" sz="2400">
                <a:solidFill>
                  <a:srgbClr val="00B050"/>
                </a:solidFill>
                <a:latin typeface="Consolas"/>
                <a:ea typeface="+mn-lt"/>
                <a:cs typeface="+mn-lt"/>
              </a:rPr>
              <a:t>"red"</a:t>
            </a:r>
            <a:r>
              <a:rPr lang="en-US" sz="2400">
                <a:solidFill>
                  <a:schemeClr val="accent4"/>
                </a:solidFill>
                <a:latin typeface="Consolas"/>
                <a:ea typeface="+mn-lt"/>
                <a:cs typeface="+mn-lt"/>
              </a:rPr>
              <a:t>,</a:t>
            </a:r>
            <a:r>
              <a:rPr lang="en-US" sz="2400">
                <a:latin typeface="Consolas"/>
                <a:ea typeface="+mn-lt"/>
                <a:cs typeface="+mn-lt"/>
              </a:rPr>
              <a:t> </a:t>
            </a:r>
            <a:r>
              <a:rPr lang="en-US" sz="2400">
                <a:solidFill>
                  <a:srgbClr val="00B050"/>
                </a:solidFill>
                <a:latin typeface="Consolas"/>
                <a:ea typeface="+mn-lt"/>
                <a:cs typeface="+mn-lt"/>
              </a:rPr>
              <a:t>"blue"</a:t>
            </a:r>
            <a:r>
              <a:rPr lang="en-US" sz="2400">
                <a:solidFill>
                  <a:schemeClr val="accent4"/>
                </a:solidFill>
                <a:latin typeface="Consolas"/>
                <a:ea typeface="+mn-lt"/>
                <a:cs typeface="+mn-lt"/>
              </a:rPr>
              <a:t>,</a:t>
            </a:r>
            <a:r>
              <a:rPr lang="en-US" sz="2400">
                <a:latin typeface="Consolas"/>
                <a:ea typeface="+mn-lt"/>
                <a:cs typeface="+mn-lt"/>
              </a:rPr>
              <a:t> </a:t>
            </a:r>
            <a:r>
              <a:rPr lang="en-US" sz="2400">
                <a:solidFill>
                  <a:srgbClr val="00B050"/>
                </a:solidFill>
                <a:latin typeface="Consolas"/>
                <a:ea typeface="+mn-lt"/>
                <a:cs typeface="+mn-lt"/>
              </a:rPr>
              <a:t>"green"</a:t>
            </a:r>
            <a:r>
              <a:rPr lang="en-US" sz="2400">
                <a:latin typeface="Consolas"/>
                <a:ea typeface="+mn-lt"/>
                <a:cs typeface="+mn-lt"/>
              </a:rPr>
              <a:t>)</a:t>
            </a:r>
            <a:br>
              <a:rPr lang="en-US" sz="2400">
                <a:latin typeface="Consolas"/>
                <a:ea typeface="+mn-lt"/>
                <a:cs typeface="+mn-lt"/>
              </a:rPr>
            </a:br>
            <a:r>
              <a:rPr lang="en-US" sz="2400">
                <a:latin typeface="Consolas"/>
                <a:ea typeface="+mn-lt"/>
                <a:cs typeface="+mn-lt"/>
              </a:rPr>
              <a:t>ages = {</a:t>
            </a:r>
            <a:r>
              <a:rPr lang="en-US" sz="2400">
                <a:solidFill>
                  <a:srgbClr val="00B050"/>
                </a:solidFill>
                <a:latin typeface="Consolas"/>
                <a:ea typeface="+mn-lt"/>
                <a:cs typeface="+mn-lt"/>
              </a:rPr>
              <a:t>"Ari"</a:t>
            </a:r>
            <a:r>
              <a:rPr lang="en-US" sz="2400">
                <a:latin typeface="Consolas"/>
                <a:ea typeface="+mn-lt"/>
                <a:cs typeface="+mn-lt"/>
              </a:rPr>
              <a:t>:</a:t>
            </a:r>
            <a:r>
              <a:rPr lang="en-US" sz="2400">
                <a:solidFill>
                  <a:schemeClr val="accent1"/>
                </a:solidFill>
                <a:latin typeface="Consolas"/>
                <a:ea typeface="+mn-lt"/>
                <a:cs typeface="+mn-lt"/>
              </a:rPr>
              <a:t>23</a:t>
            </a:r>
            <a:r>
              <a:rPr lang="en-US" sz="2400">
                <a:solidFill>
                  <a:schemeClr val="accent4"/>
                </a:solidFill>
                <a:latin typeface="Consolas"/>
                <a:ea typeface="+mn-lt"/>
                <a:cs typeface="+mn-lt"/>
              </a:rPr>
              <a:t>,</a:t>
            </a:r>
            <a:r>
              <a:rPr lang="en-US" sz="2400">
                <a:latin typeface="Consolas"/>
                <a:ea typeface="+mn-lt"/>
                <a:cs typeface="+mn-lt"/>
              </a:rPr>
              <a:t> </a:t>
            </a:r>
            <a:r>
              <a:rPr lang="en-US" sz="2400">
                <a:solidFill>
                  <a:srgbClr val="00B050"/>
                </a:solidFill>
                <a:latin typeface="Consolas"/>
                <a:ea typeface="+mn-lt"/>
                <a:cs typeface="+mn-lt"/>
              </a:rPr>
              <a:t>"Asi"</a:t>
            </a:r>
            <a:r>
              <a:rPr lang="en-US" sz="2400">
                <a:latin typeface="Consolas"/>
                <a:ea typeface="+mn-lt"/>
                <a:cs typeface="+mn-lt"/>
              </a:rPr>
              <a:t>:</a:t>
            </a:r>
            <a:r>
              <a:rPr lang="en-US" sz="2400">
                <a:solidFill>
                  <a:schemeClr val="accent1"/>
                </a:solidFill>
                <a:latin typeface="Consolas"/>
                <a:ea typeface="+mn-lt"/>
                <a:cs typeface="+mn-lt"/>
              </a:rPr>
              <a:t>20</a:t>
            </a:r>
            <a:r>
              <a:rPr lang="en-US" sz="2400">
                <a:solidFill>
                  <a:schemeClr val="accent4"/>
                </a:solidFill>
                <a:latin typeface="Consolas"/>
                <a:ea typeface="+mn-lt"/>
                <a:cs typeface="+mn-lt"/>
              </a:rPr>
              <a:t>,</a:t>
            </a:r>
            <a:r>
              <a:rPr lang="en-US" sz="2400">
                <a:latin typeface="Consolas"/>
                <a:ea typeface="+mn-lt"/>
                <a:cs typeface="+mn-lt"/>
              </a:rPr>
              <a:t> </a:t>
            </a:r>
            <a:r>
              <a:rPr lang="en-US" sz="2400">
                <a:solidFill>
                  <a:srgbClr val="00B050"/>
                </a:solidFill>
                <a:latin typeface="Consolas"/>
                <a:ea typeface="+mn-lt"/>
                <a:cs typeface="+mn-lt"/>
              </a:rPr>
              <a:t>"Sia"</a:t>
            </a:r>
            <a:r>
              <a:rPr lang="en-US" sz="2400">
                <a:latin typeface="Consolas"/>
                <a:ea typeface="+mn-lt"/>
                <a:cs typeface="+mn-lt"/>
              </a:rPr>
              <a:t>:</a:t>
            </a:r>
            <a:r>
              <a:rPr lang="en-US" sz="2400">
                <a:solidFill>
                  <a:schemeClr val="accent1"/>
                </a:solidFill>
                <a:latin typeface="Consolas"/>
                <a:ea typeface="+mn-lt"/>
                <a:cs typeface="+mn-lt"/>
              </a:rPr>
              <a:t>43</a:t>
            </a:r>
            <a:r>
              <a:rPr lang="en-US" sz="2400">
                <a:latin typeface="Consolas"/>
                <a:ea typeface="+mn-lt"/>
                <a:cs typeface="+mn-lt"/>
              </a:rPr>
              <a:t>}</a:t>
            </a:r>
            <a:endParaRPr lang="en-US" sz="2400">
              <a:latin typeface="Consolas"/>
            </a:endParaRPr>
          </a:p>
        </p:txBody>
      </p:sp>
    </p:spTree>
    <p:extLst>
      <p:ext uri="{BB962C8B-B14F-4D97-AF65-F5344CB8AC3E}">
        <p14:creationId xmlns:p14="http://schemas.microsoft.com/office/powerpoint/2010/main" val="10095661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63312C-ECD7-3940-8B7B-F5C14F2B05C8}"/>
              </a:ext>
            </a:extLst>
          </p:cNvPr>
          <p:cNvSpPr>
            <a:spLocks noGrp="1"/>
          </p:cNvSpPr>
          <p:nvPr>
            <p:ph type="title"/>
          </p:nvPr>
        </p:nvSpPr>
        <p:spPr>
          <a:xfrm>
            <a:off x="289249" y="1123837"/>
            <a:ext cx="4016116" cy="1255469"/>
          </a:xfrm>
        </p:spPr>
        <p:txBody>
          <a:bodyPr>
            <a:normAutofit/>
          </a:bodyPr>
          <a:lstStyle/>
          <a:p>
            <a:r>
              <a:rPr lang="en-US"/>
              <a:t>Console	</a:t>
            </a:r>
          </a:p>
        </p:txBody>
      </p:sp>
      <p:sp>
        <p:nvSpPr>
          <p:cNvPr id="3" name="Content Placeholder 2">
            <a:extLst>
              <a:ext uri="{FF2B5EF4-FFF2-40B4-BE49-F238E27FC236}">
                <a16:creationId xmlns:a16="http://schemas.microsoft.com/office/drawing/2014/main" id="{A09BF890-8E6C-5742-BDAF-22D3C61E91B9}"/>
              </a:ext>
            </a:extLst>
          </p:cNvPr>
          <p:cNvSpPr>
            <a:spLocks noGrp="1"/>
          </p:cNvSpPr>
          <p:nvPr>
            <p:ph idx="1"/>
          </p:nvPr>
        </p:nvSpPr>
        <p:spPr>
          <a:xfrm>
            <a:off x="289249" y="2510395"/>
            <a:ext cx="4016116" cy="3274586"/>
          </a:xfrm>
        </p:spPr>
        <p:txBody>
          <a:bodyPr anchor="t">
            <a:normAutofit/>
          </a:bodyPr>
          <a:lstStyle/>
          <a:p>
            <a:r>
              <a:rPr lang="en-US">
                <a:solidFill>
                  <a:srgbClr val="FFFFFF"/>
                </a:solidFill>
              </a:rPr>
              <a:t>Uses an execution loop</a:t>
            </a:r>
          </a:p>
          <a:p>
            <a:r>
              <a:rPr lang="en-US">
                <a:solidFill>
                  <a:srgbClr val="FFFFFF"/>
                </a:solidFill>
              </a:rPr>
              <a:t>Allows you to interact with your code (try printing new things!)</a:t>
            </a:r>
          </a:p>
          <a:p>
            <a:r>
              <a:rPr lang="en-US">
                <a:solidFill>
                  <a:srgbClr val="FFFFFF"/>
                </a:solidFill>
                <a:ea typeface="+mn-lt"/>
                <a:cs typeface="+mn-lt"/>
              </a:rPr>
              <a:t>Great for prototyping</a:t>
            </a:r>
          </a:p>
          <a:p>
            <a:r>
              <a:rPr lang="en-US">
                <a:solidFill>
                  <a:srgbClr val="FFFFFF"/>
                </a:solidFill>
              </a:rPr>
              <a:t>Not so good for longer programs</a:t>
            </a:r>
          </a:p>
        </p:txBody>
      </p:sp>
      <p:pic>
        <p:nvPicPr>
          <p:cNvPr id="4" name="Picture 4" descr="A screenshot of a computer screen&#10;&#10;Description generated with very high confidence">
            <a:extLst>
              <a:ext uri="{FF2B5EF4-FFF2-40B4-BE49-F238E27FC236}">
                <a16:creationId xmlns:a16="http://schemas.microsoft.com/office/drawing/2014/main" id="{7DB03F1F-2EEB-428A-ACF8-CEFFBD1E23AF}"/>
              </a:ext>
            </a:extLst>
          </p:cNvPr>
          <p:cNvPicPr>
            <a:picLocks noChangeAspect="1"/>
          </p:cNvPicPr>
          <p:nvPr/>
        </p:nvPicPr>
        <p:blipFill rotWithShape="1">
          <a:blip r:embed="rId2"/>
          <a:srcRect l="7571" t="43500" r="78150" b="43415"/>
          <a:stretch/>
        </p:blipFill>
        <p:spPr>
          <a:xfrm>
            <a:off x="5137463" y="1828592"/>
            <a:ext cx="6193767" cy="3192663"/>
          </a:xfrm>
          <a:prstGeom prst="rect">
            <a:avLst/>
          </a:prstGeom>
        </p:spPr>
      </p:pic>
      <p:cxnSp>
        <p:nvCxnSpPr>
          <p:cNvPr id="6" name="Straight Arrow Connector 5">
            <a:extLst>
              <a:ext uri="{FF2B5EF4-FFF2-40B4-BE49-F238E27FC236}">
                <a16:creationId xmlns:a16="http://schemas.microsoft.com/office/drawing/2014/main" id="{AA20500A-4B28-415E-A559-E58FC0BC83CF}"/>
              </a:ext>
            </a:extLst>
          </p:cNvPr>
          <p:cNvCxnSpPr/>
          <p:nvPr/>
        </p:nvCxnSpPr>
        <p:spPr>
          <a:xfrm flipH="1">
            <a:off x="8633716" y="2132744"/>
            <a:ext cx="472611" cy="426378"/>
          </a:xfrm>
          <a:prstGeom prst="straightConnector1">
            <a:avLst/>
          </a:prstGeom>
          <a:ln w="571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F33BBFB4-7365-417F-B14E-BA6C54BE1256}"/>
              </a:ext>
            </a:extLst>
          </p:cNvPr>
          <p:cNvCxnSpPr>
            <a:cxnSpLocks/>
          </p:cNvCxnSpPr>
          <p:nvPr/>
        </p:nvCxnSpPr>
        <p:spPr>
          <a:xfrm flipH="1" flipV="1">
            <a:off x="6065177" y="3971817"/>
            <a:ext cx="498297" cy="429804"/>
          </a:xfrm>
          <a:prstGeom prst="straightConnector1">
            <a:avLst/>
          </a:prstGeom>
          <a:ln w="571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A06F3534-B81D-451F-B8E3-CC693A2CA1E3}"/>
              </a:ext>
            </a:extLst>
          </p:cNvPr>
          <p:cNvCxnSpPr>
            <a:cxnSpLocks/>
          </p:cNvCxnSpPr>
          <p:nvPr/>
        </p:nvCxnSpPr>
        <p:spPr>
          <a:xfrm flipH="1" flipV="1">
            <a:off x="7837468" y="3149885"/>
            <a:ext cx="952072" cy="10274"/>
          </a:xfrm>
          <a:prstGeom prst="straightConnector1">
            <a:avLst/>
          </a:prstGeom>
          <a:ln w="571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76B87A20-8234-4665-B740-9405A7A5EE98}"/>
              </a:ext>
            </a:extLst>
          </p:cNvPr>
          <p:cNvSpPr txBox="1"/>
          <p:nvPr/>
        </p:nvSpPr>
        <p:spPr>
          <a:xfrm>
            <a:off x="9019747" y="1973386"/>
            <a:ext cx="13476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Evaluation</a:t>
            </a:r>
          </a:p>
        </p:txBody>
      </p:sp>
      <p:sp>
        <p:nvSpPr>
          <p:cNvPr id="11" name="TextBox 10">
            <a:extLst>
              <a:ext uri="{FF2B5EF4-FFF2-40B4-BE49-F238E27FC236}">
                <a16:creationId xmlns:a16="http://schemas.microsoft.com/office/drawing/2014/main" id="{D91FE55D-7209-4E91-B80D-5B2E2478E71A}"/>
              </a:ext>
            </a:extLst>
          </p:cNvPr>
          <p:cNvSpPr txBox="1"/>
          <p:nvPr/>
        </p:nvSpPr>
        <p:spPr>
          <a:xfrm>
            <a:off x="8794465" y="2972441"/>
            <a:ext cx="8938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Return</a:t>
            </a:r>
            <a:endParaRPr lang="en-US"/>
          </a:p>
        </p:txBody>
      </p:sp>
      <p:sp>
        <p:nvSpPr>
          <p:cNvPr id="12" name="TextBox 11">
            <a:extLst>
              <a:ext uri="{FF2B5EF4-FFF2-40B4-BE49-F238E27FC236}">
                <a16:creationId xmlns:a16="http://schemas.microsoft.com/office/drawing/2014/main" id="{AD1D2D52-4124-4B3C-96E8-84F618F58855}"/>
              </a:ext>
            </a:extLst>
          </p:cNvPr>
          <p:cNvSpPr txBox="1"/>
          <p:nvPr/>
        </p:nvSpPr>
        <p:spPr>
          <a:xfrm>
            <a:off x="6628330" y="4188216"/>
            <a:ext cx="8938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Read</a:t>
            </a:r>
            <a:endParaRPr lang="en-US"/>
          </a:p>
        </p:txBody>
      </p:sp>
    </p:spTree>
    <p:extLst>
      <p:ext uri="{BB962C8B-B14F-4D97-AF65-F5344CB8AC3E}">
        <p14:creationId xmlns:p14="http://schemas.microsoft.com/office/powerpoint/2010/main" val="179338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96D1B3-DB82-4774-893C-1DC1FE6A2E9E}"/>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Purpose</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BB8A73-D82B-4A9D-BB9F-83011EA7841C}"/>
              </a:ext>
            </a:extLst>
          </p:cNvPr>
          <p:cNvSpPr>
            <a:spLocks noGrp="1"/>
          </p:cNvSpPr>
          <p:nvPr>
            <p:ph idx="1"/>
          </p:nvPr>
        </p:nvSpPr>
        <p:spPr>
          <a:xfrm>
            <a:off x="5289229" y="864108"/>
            <a:ext cx="5910677" cy="5120640"/>
          </a:xfrm>
        </p:spPr>
        <p:txBody>
          <a:bodyPr>
            <a:normAutofit/>
          </a:bodyPr>
          <a:lstStyle/>
          <a:p>
            <a:r>
              <a:rPr lang="en-US">
                <a:ea typeface="+mn-lt"/>
                <a:cs typeface="+mn-lt"/>
              </a:rPr>
              <a:t>Hold multiple data values in a single object or “structure”.</a:t>
            </a:r>
          </a:p>
          <a:p>
            <a:r>
              <a:rPr lang="en-US">
                <a:ea typeface="+mn-lt"/>
                <a:cs typeface="+mn-lt"/>
              </a:rPr>
              <a:t>Conceptually: think of them as big boxes or containers with a single label and multiple compartments that can hold many other objects.</a:t>
            </a:r>
          </a:p>
          <a:p>
            <a:r>
              <a:rPr lang="en-US">
                <a:ea typeface="+mn-lt"/>
                <a:cs typeface="+mn-lt"/>
              </a:rPr>
              <a:t>There are different types of data structures/ containers and each one has things it can and cannot do, how it holds data, accesses it and where they work best.</a:t>
            </a:r>
          </a:p>
          <a:p>
            <a:r>
              <a:rPr lang="en-US">
                <a:ea typeface="+mn-lt"/>
                <a:cs typeface="+mn-lt"/>
              </a:rPr>
              <a:t>Python has a few inbuilt data structures (but these are not the only ones available in CS).</a:t>
            </a:r>
            <a:endParaRPr lang="en-US"/>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223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284A63-90C2-4D18-A777-07D5A9123620}"/>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2"/>
                </a:solidFill>
              </a:rPr>
              <a:t>List (or Array)</a:t>
            </a:r>
          </a:p>
        </p:txBody>
      </p:sp>
      <p:sp>
        <p:nvSpPr>
          <p:cNvPr id="3" name="Content Placeholder 2">
            <a:extLst>
              <a:ext uri="{FF2B5EF4-FFF2-40B4-BE49-F238E27FC236}">
                <a16:creationId xmlns:a16="http://schemas.microsoft.com/office/drawing/2014/main" id="{150967C8-75CB-4970-B193-3E9528382D04}"/>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accent1"/>
                </a:solidFill>
              </a:rPr>
              <a:t>The most basic and versatile of all data structures in any language (even assembly!)</a:t>
            </a:r>
          </a:p>
        </p:txBody>
      </p:sp>
    </p:spTree>
    <p:extLst>
      <p:ext uri="{BB962C8B-B14F-4D97-AF65-F5344CB8AC3E}">
        <p14:creationId xmlns:p14="http://schemas.microsoft.com/office/powerpoint/2010/main" val="1253917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ED45-86CA-442B-9C0F-611DAF6A26F2}"/>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84B32D73-0D54-4E39-8B20-2AB6A59264DB}"/>
              </a:ext>
            </a:extLst>
          </p:cNvPr>
          <p:cNvSpPr>
            <a:spLocks noGrp="1"/>
          </p:cNvSpPr>
          <p:nvPr>
            <p:ph idx="1"/>
          </p:nvPr>
        </p:nvSpPr>
        <p:spPr/>
        <p:txBody>
          <a:bodyPr/>
          <a:lstStyle/>
          <a:p>
            <a:r>
              <a:rPr lang="en-US">
                <a:ea typeface="+mn-lt"/>
                <a:cs typeface="+mn-lt"/>
              </a:rPr>
              <a:t>An ordered collection of objects </a:t>
            </a:r>
          </a:p>
          <a:p>
            <a:r>
              <a:rPr lang="en-US">
                <a:ea typeface="+mn-lt"/>
                <a:cs typeface="+mn-lt"/>
              </a:rPr>
              <a:t>Uses an indexing system (starting at </a:t>
            </a:r>
            <a:r>
              <a:rPr lang="en-US">
                <a:latin typeface="Consolas"/>
                <a:ea typeface="+mn-lt"/>
                <a:cs typeface="+mn-lt"/>
              </a:rPr>
              <a:t>0</a:t>
            </a:r>
            <a:r>
              <a:rPr lang="en-US">
                <a:ea typeface="+mn-lt"/>
                <a:cs typeface="+mn-lt"/>
              </a:rPr>
              <a:t>) for data access</a:t>
            </a:r>
          </a:p>
          <a:p>
            <a:r>
              <a:rPr lang="en-US">
                <a:ea typeface="+mn-lt"/>
                <a:cs typeface="+mn-lt"/>
              </a:rPr>
              <a:t> Can be edited</a:t>
            </a:r>
          </a:p>
          <a:p>
            <a:r>
              <a:rPr lang="en-US">
                <a:ea typeface="+mn-lt"/>
                <a:cs typeface="+mn-lt"/>
              </a:rPr>
              <a:t>Can have duplicates</a:t>
            </a:r>
          </a:p>
          <a:p>
            <a:r>
              <a:rPr lang="en-US">
                <a:ea typeface="+mn-lt"/>
                <a:cs typeface="+mn-lt"/>
              </a:rPr>
              <a:t>Can have different types of objects (common with python but ill advised)</a:t>
            </a:r>
          </a:p>
          <a:p>
            <a:r>
              <a:rPr lang="en-US">
                <a:ea typeface="+mn-lt"/>
                <a:cs typeface="+mn-lt"/>
              </a:rPr>
              <a:t>Has its own unique methods</a:t>
            </a:r>
          </a:p>
          <a:p>
            <a:r>
              <a:rPr lang="en-US">
                <a:ea typeface="+mn-lt"/>
                <a:cs typeface="+mn-lt"/>
              </a:rPr>
              <a:t>Syntax: </a:t>
            </a:r>
            <a:r>
              <a:rPr lang="en-US" err="1">
                <a:latin typeface="Consolas"/>
                <a:ea typeface="+mn-lt"/>
                <a:cs typeface="+mn-lt"/>
              </a:rPr>
              <a:t>random_things</a:t>
            </a:r>
            <a:r>
              <a:rPr lang="en-US">
                <a:latin typeface="Consolas"/>
                <a:ea typeface="+mn-lt"/>
                <a:cs typeface="+mn-lt"/>
              </a:rPr>
              <a:t> = [</a:t>
            </a:r>
            <a:r>
              <a:rPr lang="en-US">
                <a:solidFill>
                  <a:schemeClr val="accent1"/>
                </a:solidFill>
                <a:latin typeface="Consolas"/>
                <a:ea typeface="+mn-lt"/>
                <a:cs typeface="+mn-lt"/>
              </a:rPr>
              <a:t>1</a:t>
            </a:r>
            <a:r>
              <a:rPr lang="en-US">
                <a:solidFill>
                  <a:schemeClr val="accent4"/>
                </a:solidFill>
                <a:latin typeface="Consolas"/>
                <a:ea typeface="+mn-lt"/>
                <a:cs typeface="+mn-lt"/>
              </a:rPr>
              <a:t>,</a:t>
            </a:r>
            <a:r>
              <a:rPr lang="en-US">
                <a:latin typeface="Consolas"/>
                <a:ea typeface="+mn-lt"/>
                <a:cs typeface="+mn-lt"/>
              </a:rPr>
              <a:t> </a:t>
            </a:r>
            <a:r>
              <a:rPr lang="en-US">
                <a:solidFill>
                  <a:srgbClr val="00B050"/>
                </a:solidFill>
                <a:latin typeface="Consolas"/>
                <a:ea typeface="+mn-lt"/>
                <a:cs typeface="+mn-lt"/>
              </a:rPr>
              <a:t>"2"</a:t>
            </a:r>
            <a:r>
              <a:rPr lang="en-US">
                <a:solidFill>
                  <a:schemeClr val="accent4"/>
                </a:solidFill>
                <a:latin typeface="Consolas"/>
                <a:ea typeface="+mn-lt"/>
                <a:cs typeface="+mn-lt"/>
              </a:rPr>
              <a:t>,</a:t>
            </a:r>
            <a:r>
              <a:rPr lang="en-US">
                <a:latin typeface="Consolas"/>
                <a:ea typeface="+mn-lt"/>
                <a:cs typeface="+mn-lt"/>
              </a:rPr>
              <a:t> </a:t>
            </a:r>
            <a:r>
              <a:rPr lang="en-US">
                <a:solidFill>
                  <a:schemeClr val="accent1"/>
                </a:solidFill>
                <a:latin typeface="Consolas"/>
                <a:ea typeface="+mn-lt"/>
                <a:cs typeface="+mn-lt"/>
              </a:rPr>
              <a:t>3.4</a:t>
            </a:r>
            <a:r>
              <a:rPr lang="en-US">
                <a:solidFill>
                  <a:schemeClr val="accent4"/>
                </a:solidFill>
                <a:latin typeface="Consolas"/>
                <a:ea typeface="+mn-lt"/>
                <a:cs typeface="+mn-lt"/>
              </a:rPr>
              <a:t>,</a:t>
            </a:r>
            <a:r>
              <a:rPr lang="en-US">
                <a:latin typeface="Consolas"/>
                <a:ea typeface="+mn-lt"/>
                <a:cs typeface="+mn-lt"/>
              </a:rPr>
              <a:t> </a:t>
            </a:r>
            <a:r>
              <a:rPr lang="en-US">
                <a:solidFill>
                  <a:schemeClr val="accent4"/>
                </a:solidFill>
                <a:latin typeface="Consolas"/>
                <a:ea typeface="+mn-lt"/>
                <a:cs typeface="+mn-lt"/>
              </a:rPr>
              <a:t>True</a:t>
            </a:r>
            <a:r>
              <a:rPr lang="en-US">
                <a:latin typeface="Consolas"/>
                <a:ea typeface="+mn-lt"/>
                <a:cs typeface="+mn-lt"/>
              </a:rPr>
              <a:t>]</a:t>
            </a:r>
            <a:endParaRPr lang="en-US">
              <a:latin typeface="Corbel" panose="020B0503020204020204"/>
              <a:ea typeface="+mn-lt"/>
              <a:cs typeface="+mn-lt"/>
            </a:endParaRPr>
          </a:p>
          <a:p>
            <a:pPr lvl="1"/>
            <a:r>
              <a:rPr lang="en-US">
                <a:latin typeface="Corbel" panose="020B0503020204020204"/>
                <a:ea typeface="+mn-lt"/>
                <a:cs typeface="+mn-lt"/>
              </a:rPr>
              <a:t>Uses square brackets to denote a new list</a:t>
            </a:r>
          </a:p>
          <a:p>
            <a:pPr lvl="1"/>
            <a:r>
              <a:rPr lang="en-US">
                <a:latin typeface="Corbel" panose="020B0503020204020204"/>
                <a:ea typeface="+mn-lt"/>
                <a:cs typeface="+mn-lt"/>
              </a:rPr>
              <a:t>Is coma separated.</a:t>
            </a:r>
          </a:p>
          <a:p>
            <a:r>
              <a:rPr lang="en-US" b="1">
                <a:ea typeface="+mn-lt"/>
                <a:cs typeface="+mn-lt"/>
              </a:rPr>
              <a:t>Best use case</a:t>
            </a:r>
            <a:r>
              <a:rPr lang="en-US">
                <a:ea typeface="+mn-lt"/>
                <a:cs typeface="+mn-lt"/>
              </a:rPr>
              <a:t>: can be used in almost any scenario where a data structure is necessary (not always the most efficient though)</a:t>
            </a:r>
            <a:br>
              <a:rPr lang="en-US">
                <a:ea typeface="+mn-lt"/>
                <a:cs typeface="+mn-lt"/>
              </a:rPr>
            </a:br>
            <a:endParaRPr lang="en-US">
              <a:ea typeface="+mn-lt"/>
              <a:cs typeface="+mn-lt"/>
            </a:endParaRPr>
          </a:p>
        </p:txBody>
      </p:sp>
    </p:spTree>
    <p:extLst>
      <p:ext uri="{BB962C8B-B14F-4D97-AF65-F5344CB8AC3E}">
        <p14:creationId xmlns:p14="http://schemas.microsoft.com/office/powerpoint/2010/main" val="38306742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A9ED-9067-46C9-8544-C4FA02AD852D}"/>
              </a:ext>
            </a:extLst>
          </p:cNvPr>
          <p:cNvSpPr>
            <a:spLocks noGrp="1"/>
          </p:cNvSpPr>
          <p:nvPr>
            <p:ph type="title"/>
          </p:nvPr>
        </p:nvSpPr>
        <p:spPr/>
        <p:txBody>
          <a:bodyPr/>
          <a:lstStyle/>
          <a:p>
            <a:r>
              <a:rPr lang="en-US"/>
              <a:t>Notable functions</a:t>
            </a:r>
          </a:p>
        </p:txBody>
      </p:sp>
      <p:graphicFrame>
        <p:nvGraphicFramePr>
          <p:cNvPr id="4" name="Table 4">
            <a:extLst>
              <a:ext uri="{FF2B5EF4-FFF2-40B4-BE49-F238E27FC236}">
                <a16:creationId xmlns:a16="http://schemas.microsoft.com/office/drawing/2014/main" id="{6816BC93-C80D-4B93-A5DC-13E14A408085}"/>
              </a:ext>
            </a:extLst>
          </p:cNvPr>
          <p:cNvGraphicFramePr>
            <a:graphicFrameLocks noGrp="1"/>
          </p:cNvGraphicFramePr>
          <p:nvPr>
            <p:ph idx="1"/>
            <p:extLst>
              <p:ext uri="{D42A27DB-BD31-4B8C-83A1-F6EECF244321}">
                <p14:modId xmlns:p14="http://schemas.microsoft.com/office/powerpoint/2010/main" val="3255696999"/>
              </p:ext>
            </p:extLst>
          </p:nvPr>
        </p:nvGraphicFramePr>
        <p:xfrm>
          <a:off x="3868738" y="863600"/>
          <a:ext cx="7315200" cy="50342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03709772"/>
                    </a:ext>
                  </a:extLst>
                </a:gridCol>
                <a:gridCol w="2438400">
                  <a:extLst>
                    <a:ext uri="{9D8B030D-6E8A-4147-A177-3AD203B41FA5}">
                      <a16:colId xmlns:a16="http://schemas.microsoft.com/office/drawing/2014/main" val="3460806136"/>
                    </a:ext>
                  </a:extLst>
                </a:gridCol>
                <a:gridCol w="2438400">
                  <a:extLst>
                    <a:ext uri="{9D8B030D-6E8A-4147-A177-3AD203B41FA5}">
                      <a16:colId xmlns:a16="http://schemas.microsoft.com/office/drawing/2014/main" val="2736538857"/>
                    </a:ext>
                  </a:extLst>
                </a:gridCol>
              </a:tblGrid>
              <a:tr h="370840">
                <a:tc>
                  <a:txBody>
                    <a:bodyPr/>
                    <a:lstStyle/>
                    <a:p>
                      <a:r>
                        <a:rPr lang="en-US"/>
                        <a:t>Purpose </a:t>
                      </a:r>
                    </a:p>
                  </a:txBody>
                  <a:tcPr/>
                </a:tc>
                <a:tc>
                  <a:txBody>
                    <a:bodyPr/>
                    <a:lstStyle/>
                    <a:p>
                      <a:r>
                        <a:rPr lang="en-US"/>
                        <a:t>Function </a:t>
                      </a:r>
                    </a:p>
                  </a:txBody>
                  <a:tcPr/>
                </a:tc>
                <a:tc>
                  <a:txBody>
                    <a:bodyPr/>
                    <a:lstStyle/>
                    <a:p>
                      <a:r>
                        <a:rPr lang="en-US"/>
                        <a:t>Description </a:t>
                      </a:r>
                    </a:p>
                  </a:txBody>
                  <a:tcPr/>
                </a:tc>
                <a:extLst>
                  <a:ext uri="{0D108BD9-81ED-4DB2-BD59-A6C34878D82A}">
                    <a16:rowId xmlns:a16="http://schemas.microsoft.com/office/drawing/2014/main" val="971913445"/>
                  </a:ext>
                </a:extLst>
              </a:tr>
              <a:tr h="315515">
                <a:tc rowSpan="2">
                  <a:txBody>
                    <a:bodyPr/>
                    <a:lstStyle/>
                    <a:p>
                      <a:r>
                        <a:rPr lang="en-US"/>
                        <a:t>Adding new data</a:t>
                      </a:r>
                    </a:p>
                    <a:p>
                      <a:pPr lvl="0">
                        <a:buNone/>
                      </a:pPr>
                      <a:endParaRPr lang="en-US"/>
                    </a:p>
                    <a:p>
                      <a:pPr lvl="0">
                        <a:buNone/>
                      </a:pPr>
                      <a:endParaRPr lang="en-US"/>
                    </a:p>
                    <a:p>
                      <a:pPr lvl="0">
                        <a:buNone/>
                      </a:pPr>
                      <a:endParaRPr lang="en-US"/>
                    </a:p>
                  </a:txBody>
                  <a:tcPr/>
                </a:tc>
                <a:tc>
                  <a:txBody>
                    <a:bodyPr/>
                    <a:lstStyle/>
                    <a:p>
                      <a:r>
                        <a:rPr lang="en-US">
                          <a:latin typeface="Consolas"/>
                        </a:rPr>
                        <a:t>.append(object)</a:t>
                      </a:r>
                    </a:p>
                  </a:txBody>
                  <a:tcPr/>
                </a:tc>
                <a:tc>
                  <a:txBody>
                    <a:bodyPr/>
                    <a:lstStyle/>
                    <a:p>
                      <a:r>
                        <a:rPr lang="en-US"/>
                        <a:t>Adds a new object to the end of the list</a:t>
                      </a:r>
                    </a:p>
                  </a:txBody>
                  <a:tcPr/>
                </a:tc>
                <a:extLst>
                  <a:ext uri="{0D108BD9-81ED-4DB2-BD59-A6C34878D82A}">
                    <a16:rowId xmlns:a16="http://schemas.microsoft.com/office/drawing/2014/main" val="2485669612"/>
                  </a:ext>
                </a:extLst>
              </a:tr>
              <a:tr h="315515">
                <a:tc vMerge="1">
                  <a:txBody>
                    <a:bodyPr/>
                    <a:lstStyle/>
                    <a:p>
                      <a:endParaRPr lang="en-US"/>
                    </a:p>
                  </a:txBody>
                  <a:tcPr/>
                </a:tc>
                <a:tc>
                  <a:txBody>
                    <a:bodyPr/>
                    <a:lstStyle/>
                    <a:p>
                      <a:pPr lvl="0">
                        <a:buNone/>
                      </a:pPr>
                      <a:r>
                        <a:rPr lang="en-US">
                          <a:latin typeface="Consolas"/>
                        </a:rPr>
                        <a:t>.insert(index, object)</a:t>
                      </a:r>
                    </a:p>
                  </a:txBody>
                  <a:tcPr/>
                </a:tc>
                <a:tc>
                  <a:txBody>
                    <a:bodyPr/>
                    <a:lstStyle/>
                    <a:p>
                      <a:pPr lvl="0">
                        <a:buNone/>
                      </a:pPr>
                      <a:r>
                        <a:rPr lang="en-US"/>
                        <a:t>Insert object at the given index</a:t>
                      </a:r>
                    </a:p>
                  </a:txBody>
                  <a:tcPr/>
                </a:tc>
                <a:extLst>
                  <a:ext uri="{0D108BD9-81ED-4DB2-BD59-A6C34878D82A}">
                    <a16:rowId xmlns:a16="http://schemas.microsoft.com/office/drawing/2014/main" val="4143681051"/>
                  </a:ext>
                </a:extLst>
              </a:tr>
              <a:tr h="908538">
                <a:tc rowSpan="2">
                  <a:txBody>
                    <a:bodyPr/>
                    <a:lstStyle/>
                    <a:p>
                      <a:pPr lvl="0">
                        <a:buNone/>
                      </a:pPr>
                      <a:r>
                        <a:rPr lang="en-US"/>
                        <a:t>Searching for data</a:t>
                      </a:r>
                    </a:p>
                  </a:txBody>
                  <a:tcPr/>
                </a:tc>
                <a:tc>
                  <a:txBody>
                    <a:bodyPr/>
                    <a:lstStyle/>
                    <a:p>
                      <a:pPr lvl="0">
                        <a:buNone/>
                      </a:pPr>
                      <a:r>
                        <a:rPr lang="en-US">
                          <a:latin typeface="Consolas"/>
                        </a:rPr>
                        <a:t>.index(value, start, stop)</a:t>
                      </a:r>
                    </a:p>
                  </a:txBody>
                  <a:tcPr/>
                </a:tc>
                <a:tc>
                  <a:txBody>
                    <a:bodyPr/>
                    <a:lstStyle/>
                    <a:p>
                      <a:pPr lvl="0">
                        <a:buNone/>
                      </a:pPr>
                      <a:r>
                        <a:rPr lang="en-US"/>
                        <a:t>Returns the index of the first object found that matches the value</a:t>
                      </a:r>
                    </a:p>
                  </a:txBody>
                  <a:tcPr/>
                </a:tc>
                <a:extLst>
                  <a:ext uri="{0D108BD9-81ED-4DB2-BD59-A6C34878D82A}">
                    <a16:rowId xmlns:a16="http://schemas.microsoft.com/office/drawing/2014/main" val="3788882131"/>
                  </a:ext>
                </a:extLst>
              </a:tr>
              <a:tr h="630115">
                <a:tc vMerge="1">
                  <a:txBody>
                    <a:bodyPr/>
                    <a:lstStyle/>
                    <a:p>
                      <a:endParaRPr lang="en-US"/>
                    </a:p>
                  </a:txBody>
                  <a:tcPr/>
                </a:tc>
                <a:tc>
                  <a:txBody>
                    <a:bodyPr/>
                    <a:lstStyle/>
                    <a:p>
                      <a:pPr lvl="0">
                        <a:buNone/>
                      </a:pPr>
                      <a:r>
                        <a:rPr lang="en-US">
                          <a:latin typeface="Consolas"/>
                        </a:rPr>
                        <a:t>.count(value)</a:t>
                      </a:r>
                    </a:p>
                  </a:txBody>
                  <a:tcPr/>
                </a:tc>
                <a:tc>
                  <a:txBody>
                    <a:bodyPr/>
                    <a:lstStyle/>
                    <a:p>
                      <a:pPr lvl="0">
                        <a:buNone/>
                      </a:pPr>
                      <a:r>
                        <a:rPr lang="en-US" sz="1800" b="0" i="0" u="none" strike="noStrike" noProof="0">
                          <a:latin typeface="Corbel"/>
                        </a:rPr>
                        <a:t>Return number of occurrences of value.</a:t>
                      </a:r>
                      <a:endParaRPr lang="en-US"/>
                    </a:p>
                  </a:txBody>
                  <a:tcPr/>
                </a:tc>
                <a:extLst>
                  <a:ext uri="{0D108BD9-81ED-4DB2-BD59-A6C34878D82A}">
                    <a16:rowId xmlns:a16="http://schemas.microsoft.com/office/drawing/2014/main" val="2254894729"/>
                  </a:ext>
                </a:extLst>
              </a:tr>
              <a:tr h="498230">
                <a:tc rowSpan="2">
                  <a:txBody>
                    <a:bodyPr/>
                    <a:lstStyle/>
                    <a:p>
                      <a:pPr lvl="0">
                        <a:buNone/>
                      </a:pPr>
                      <a:r>
                        <a:rPr lang="en-US"/>
                        <a:t>Removing data </a:t>
                      </a:r>
                    </a:p>
                  </a:txBody>
                  <a:tcPr/>
                </a:tc>
                <a:tc>
                  <a:txBody>
                    <a:bodyPr/>
                    <a:lstStyle/>
                    <a:p>
                      <a:pPr lvl="0">
                        <a:buNone/>
                      </a:pPr>
                      <a:r>
                        <a:rPr lang="en-US">
                          <a:latin typeface="Consolas"/>
                        </a:rPr>
                        <a:t>.remove(value)</a:t>
                      </a:r>
                    </a:p>
                    <a:p>
                      <a:pPr lvl="0">
                        <a:buNone/>
                      </a:pPr>
                      <a:endParaRPr lang="en-US">
                        <a:latin typeface="Consolas"/>
                      </a:endParaRPr>
                    </a:p>
                  </a:txBody>
                  <a:tcPr/>
                </a:tc>
                <a:tc>
                  <a:txBody>
                    <a:bodyPr/>
                    <a:lstStyle/>
                    <a:p>
                      <a:pPr lvl="0">
                        <a:buNone/>
                      </a:pPr>
                      <a:r>
                        <a:rPr lang="en-US" sz="1800" b="0" i="0" u="none" strike="noStrike" noProof="0">
                          <a:latin typeface="Corbel"/>
                        </a:rPr>
                        <a:t>Removes the first occurance of the given value</a:t>
                      </a:r>
                    </a:p>
                  </a:txBody>
                  <a:tcPr/>
                </a:tc>
                <a:extLst>
                  <a:ext uri="{0D108BD9-81ED-4DB2-BD59-A6C34878D82A}">
                    <a16:rowId xmlns:a16="http://schemas.microsoft.com/office/drawing/2014/main" val="2749740225"/>
                  </a:ext>
                </a:extLst>
              </a:tr>
              <a:tr h="446941">
                <a:tc vMerge="1">
                  <a:txBody>
                    <a:bodyPr/>
                    <a:lstStyle/>
                    <a:p>
                      <a:endParaRPr lang="en-US"/>
                    </a:p>
                  </a:txBody>
                  <a:tcPr/>
                </a:tc>
                <a:tc>
                  <a:txBody>
                    <a:bodyPr/>
                    <a:lstStyle/>
                    <a:p>
                      <a:pPr lvl="0">
                        <a:buNone/>
                      </a:pPr>
                      <a:r>
                        <a:rPr lang="en-US">
                          <a:latin typeface="Consolas"/>
                        </a:rPr>
                        <a:t>.pop(index)</a:t>
                      </a:r>
                    </a:p>
                  </a:txBody>
                  <a:tcPr/>
                </a:tc>
                <a:tc>
                  <a:txBody>
                    <a:bodyPr/>
                    <a:lstStyle/>
                    <a:p>
                      <a:pPr lvl="0">
                        <a:buNone/>
                      </a:pPr>
                      <a:r>
                        <a:rPr lang="en-US" sz="1800" b="0" i="0" u="none" strike="noStrike" noProof="0">
                          <a:latin typeface="Corbel"/>
                        </a:rPr>
                        <a:t>Removes and returns the value at the given index</a:t>
                      </a:r>
                    </a:p>
                  </a:txBody>
                  <a:tcPr/>
                </a:tc>
                <a:extLst>
                  <a:ext uri="{0D108BD9-81ED-4DB2-BD59-A6C34878D82A}">
                    <a16:rowId xmlns:a16="http://schemas.microsoft.com/office/drawing/2014/main" val="306782901"/>
                  </a:ext>
                </a:extLst>
              </a:tr>
            </a:tbl>
          </a:graphicData>
        </a:graphic>
      </p:graphicFrame>
    </p:spTree>
    <p:extLst>
      <p:ext uri="{BB962C8B-B14F-4D97-AF65-F5344CB8AC3E}">
        <p14:creationId xmlns:p14="http://schemas.microsoft.com/office/powerpoint/2010/main" val="686828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284A63-90C2-4D18-A777-07D5A9123620}"/>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2"/>
                </a:solidFill>
              </a:rPr>
              <a:t>Tuple</a:t>
            </a:r>
            <a:endParaRPr lang="en-US"/>
          </a:p>
        </p:txBody>
      </p:sp>
      <p:sp>
        <p:nvSpPr>
          <p:cNvPr id="3" name="Content Placeholder 2">
            <a:extLst>
              <a:ext uri="{FF2B5EF4-FFF2-40B4-BE49-F238E27FC236}">
                <a16:creationId xmlns:a16="http://schemas.microsoft.com/office/drawing/2014/main" id="{150967C8-75CB-4970-B193-3E9528382D04}"/>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accent1"/>
                </a:solidFill>
                <a:ea typeface="+mn-lt"/>
                <a:cs typeface="+mn-lt"/>
              </a:rPr>
              <a:t>a type of list that cannot be edited </a:t>
            </a:r>
            <a:endParaRPr lang="en-US">
              <a:solidFill>
                <a:schemeClr val="accent1"/>
              </a:solidFill>
            </a:endParaRPr>
          </a:p>
        </p:txBody>
      </p:sp>
    </p:spTree>
    <p:extLst>
      <p:ext uri="{BB962C8B-B14F-4D97-AF65-F5344CB8AC3E}">
        <p14:creationId xmlns:p14="http://schemas.microsoft.com/office/powerpoint/2010/main" val="5566643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ED45-86CA-442B-9C0F-611DAF6A26F2}"/>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84B32D73-0D54-4E39-8B20-2AB6A59264DB}"/>
              </a:ext>
            </a:extLst>
          </p:cNvPr>
          <p:cNvSpPr>
            <a:spLocks noGrp="1"/>
          </p:cNvSpPr>
          <p:nvPr>
            <p:ph idx="1"/>
          </p:nvPr>
        </p:nvSpPr>
        <p:spPr/>
        <p:txBody>
          <a:bodyPr/>
          <a:lstStyle/>
          <a:p>
            <a:r>
              <a:rPr lang="en-US">
                <a:ea typeface="+mn-lt"/>
                <a:cs typeface="+mn-lt"/>
              </a:rPr>
              <a:t>An ordered collection of objects </a:t>
            </a:r>
          </a:p>
          <a:p>
            <a:r>
              <a:rPr lang="en-US">
                <a:ea typeface="+mn-lt"/>
                <a:cs typeface="+mn-lt"/>
              </a:rPr>
              <a:t>Uses an indexing system (starting at </a:t>
            </a:r>
            <a:r>
              <a:rPr lang="en-US">
                <a:latin typeface="Consolas"/>
                <a:ea typeface="+mn-lt"/>
                <a:cs typeface="+mn-lt"/>
              </a:rPr>
              <a:t>0</a:t>
            </a:r>
            <a:r>
              <a:rPr lang="en-US">
                <a:ea typeface="+mn-lt"/>
                <a:cs typeface="+mn-lt"/>
              </a:rPr>
              <a:t>) for data access</a:t>
            </a:r>
          </a:p>
          <a:p>
            <a:r>
              <a:rPr lang="en-US">
                <a:ea typeface="+mn-lt"/>
                <a:cs typeface="+mn-lt"/>
              </a:rPr>
              <a:t> Cannot be edited</a:t>
            </a:r>
          </a:p>
          <a:p>
            <a:r>
              <a:rPr lang="en-US">
                <a:ea typeface="+mn-lt"/>
                <a:cs typeface="+mn-lt"/>
              </a:rPr>
              <a:t>Can have duplicates (unnecessary but possible)</a:t>
            </a:r>
          </a:p>
          <a:p>
            <a:r>
              <a:rPr lang="en-US">
                <a:ea typeface="+mn-lt"/>
                <a:cs typeface="+mn-lt"/>
              </a:rPr>
              <a:t>Can have different types of objects (useful in some cases)</a:t>
            </a:r>
          </a:p>
          <a:p>
            <a:r>
              <a:rPr lang="en-US">
                <a:ea typeface="+mn-lt"/>
                <a:cs typeface="+mn-lt"/>
              </a:rPr>
              <a:t>Has its own unique methods</a:t>
            </a:r>
          </a:p>
          <a:p>
            <a:r>
              <a:rPr lang="en-US">
                <a:ea typeface="+mn-lt"/>
                <a:cs typeface="+mn-lt"/>
              </a:rPr>
              <a:t>Syntax: </a:t>
            </a:r>
            <a:r>
              <a:rPr lang="en-US" err="1">
                <a:latin typeface="Consolas"/>
                <a:ea typeface="+mn-lt"/>
                <a:cs typeface="+mn-lt"/>
              </a:rPr>
              <a:t>random_things</a:t>
            </a:r>
            <a:r>
              <a:rPr lang="en-US">
                <a:latin typeface="Consolas"/>
                <a:ea typeface="+mn-lt"/>
                <a:cs typeface="+mn-lt"/>
              </a:rPr>
              <a:t> = </a:t>
            </a:r>
            <a:r>
              <a:rPr lang="en-US">
                <a:solidFill>
                  <a:srgbClr val="595959"/>
                </a:solidFill>
                <a:latin typeface="Consolas"/>
                <a:ea typeface="+mn-lt"/>
                <a:cs typeface="+mn-lt"/>
              </a:rPr>
              <a:t>(</a:t>
            </a:r>
            <a:r>
              <a:rPr lang="en-US">
                <a:solidFill>
                  <a:schemeClr val="accent1"/>
                </a:solidFill>
                <a:latin typeface="Consolas"/>
                <a:ea typeface="+mn-lt"/>
                <a:cs typeface="+mn-lt"/>
              </a:rPr>
              <a:t>1</a:t>
            </a:r>
            <a:r>
              <a:rPr lang="en-US">
                <a:solidFill>
                  <a:schemeClr val="accent4"/>
                </a:solidFill>
                <a:latin typeface="Consolas"/>
                <a:ea typeface="+mn-lt"/>
                <a:cs typeface="+mn-lt"/>
              </a:rPr>
              <a:t>,</a:t>
            </a:r>
            <a:r>
              <a:rPr lang="en-US">
                <a:latin typeface="Consolas"/>
                <a:ea typeface="+mn-lt"/>
                <a:cs typeface="+mn-lt"/>
              </a:rPr>
              <a:t> </a:t>
            </a:r>
            <a:r>
              <a:rPr lang="en-US">
                <a:solidFill>
                  <a:srgbClr val="00B050"/>
                </a:solidFill>
                <a:latin typeface="Consolas"/>
                <a:ea typeface="+mn-lt"/>
                <a:cs typeface="+mn-lt"/>
              </a:rPr>
              <a:t>"2"</a:t>
            </a:r>
            <a:r>
              <a:rPr lang="en-US">
                <a:solidFill>
                  <a:schemeClr val="accent4"/>
                </a:solidFill>
                <a:latin typeface="Consolas"/>
                <a:ea typeface="+mn-lt"/>
                <a:cs typeface="+mn-lt"/>
              </a:rPr>
              <a:t>,</a:t>
            </a:r>
            <a:r>
              <a:rPr lang="en-US">
                <a:latin typeface="Consolas"/>
                <a:ea typeface="+mn-lt"/>
                <a:cs typeface="+mn-lt"/>
              </a:rPr>
              <a:t> </a:t>
            </a:r>
            <a:r>
              <a:rPr lang="en-US">
                <a:solidFill>
                  <a:schemeClr val="accent1"/>
                </a:solidFill>
                <a:latin typeface="Consolas"/>
                <a:ea typeface="+mn-lt"/>
                <a:cs typeface="+mn-lt"/>
              </a:rPr>
              <a:t>3.4</a:t>
            </a:r>
            <a:r>
              <a:rPr lang="en-US">
                <a:solidFill>
                  <a:schemeClr val="accent4"/>
                </a:solidFill>
                <a:latin typeface="Consolas"/>
                <a:ea typeface="+mn-lt"/>
                <a:cs typeface="+mn-lt"/>
              </a:rPr>
              <a:t>,</a:t>
            </a:r>
            <a:r>
              <a:rPr lang="en-US">
                <a:latin typeface="Consolas"/>
                <a:ea typeface="+mn-lt"/>
                <a:cs typeface="+mn-lt"/>
              </a:rPr>
              <a:t> </a:t>
            </a:r>
            <a:r>
              <a:rPr lang="en-US">
                <a:solidFill>
                  <a:schemeClr val="accent4"/>
                </a:solidFill>
                <a:latin typeface="Consolas"/>
                <a:ea typeface="+mn-lt"/>
                <a:cs typeface="+mn-lt"/>
              </a:rPr>
              <a:t>True</a:t>
            </a:r>
            <a:r>
              <a:rPr lang="en-US">
                <a:solidFill>
                  <a:schemeClr val="tx1"/>
                </a:solidFill>
                <a:latin typeface="Consolas"/>
                <a:ea typeface="+mn-lt"/>
                <a:cs typeface="+mn-lt"/>
              </a:rPr>
              <a:t>)</a:t>
            </a:r>
          </a:p>
          <a:p>
            <a:pPr lvl="1"/>
            <a:r>
              <a:rPr lang="en-US">
                <a:latin typeface="Corbel" panose="020B0503020204020204"/>
                <a:ea typeface="+mn-lt"/>
                <a:cs typeface="+mn-lt"/>
              </a:rPr>
              <a:t>Uses round brackets to denote a new tuple</a:t>
            </a:r>
          </a:p>
          <a:p>
            <a:pPr lvl="1"/>
            <a:r>
              <a:rPr lang="en-US">
                <a:latin typeface="Corbel" panose="020B0503020204020204"/>
                <a:ea typeface="+mn-lt"/>
                <a:cs typeface="+mn-lt"/>
              </a:rPr>
              <a:t>Is coma separated.</a:t>
            </a:r>
          </a:p>
          <a:p>
            <a:r>
              <a:rPr lang="en-US" b="1">
                <a:ea typeface="+mn-lt"/>
                <a:cs typeface="+mn-lt"/>
              </a:rPr>
              <a:t>Best use case</a:t>
            </a:r>
            <a:r>
              <a:rPr lang="en-US">
                <a:ea typeface="+mn-lt"/>
                <a:cs typeface="+mn-lt"/>
              </a:rPr>
              <a:t>: when a fixed group of objects is necessary for a given task. Also used for multi-value return statements (a very python thing)</a:t>
            </a:r>
            <a:br>
              <a:rPr lang="en-US">
                <a:ea typeface="+mn-lt"/>
                <a:cs typeface="+mn-lt"/>
              </a:rPr>
            </a:br>
            <a:endParaRPr lang="en-US">
              <a:ea typeface="+mn-lt"/>
              <a:cs typeface="+mn-lt"/>
            </a:endParaRPr>
          </a:p>
        </p:txBody>
      </p:sp>
    </p:spTree>
    <p:extLst>
      <p:ext uri="{BB962C8B-B14F-4D97-AF65-F5344CB8AC3E}">
        <p14:creationId xmlns:p14="http://schemas.microsoft.com/office/powerpoint/2010/main" val="1885622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A9ED-9067-46C9-8544-C4FA02AD852D}"/>
              </a:ext>
            </a:extLst>
          </p:cNvPr>
          <p:cNvSpPr>
            <a:spLocks noGrp="1"/>
          </p:cNvSpPr>
          <p:nvPr>
            <p:ph type="title"/>
          </p:nvPr>
        </p:nvSpPr>
        <p:spPr/>
        <p:txBody>
          <a:bodyPr/>
          <a:lstStyle/>
          <a:p>
            <a:r>
              <a:rPr lang="en-US"/>
              <a:t>Notable functions</a:t>
            </a:r>
          </a:p>
        </p:txBody>
      </p:sp>
      <p:graphicFrame>
        <p:nvGraphicFramePr>
          <p:cNvPr id="4" name="Table 4">
            <a:extLst>
              <a:ext uri="{FF2B5EF4-FFF2-40B4-BE49-F238E27FC236}">
                <a16:creationId xmlns:a16="http://schemas.microsoft.com/office/drawing/2014/main" id="{6816BC93-C80D-4B93-A5DC-13E14A408085}"/>
              </a:ext>
            </a:extLst>
          </p:cNvPr>
          <p:cNvGraphicFramePr>
            <a:graphicFrameLocks noGrp="1"/>
          </p:cNvGraphicFramePr>
          <p:nvPr>
            <p:ph idx="1"/>
            <p:extLst>
              <p:ext uri="{D42A27DB-BD31-4B8C-83A1-F6EECF244321}">
                <p14:modId xmlns:p14="http://schemas.microsoft.com/office/powerpoint/2010/main" val="3022121963"/>
              </p:ext>
            </p:extLst>
          </p:nvPr>
        </p:nvGraphicFramePr>
        <p:xfrm>
          <a:off x="3868738" y="863600"/>
          <a:ext cx="7315200" cy="404279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03709772"/>
                    </a:ext>
                  </a:extLst>
                </a:gridCol>
                <a:gridCol w="2438400">
                  <a:extLst>
                    <a:ext uri="{9D8B030D-6E8A-4147-A177-3AD203B41FA5}">
                      <a16:colId xmlns:a16="http://schemas.microsoft.com/office/drawing/2014/main" val="3460806136"/>
                    </a:ext>
                  </a:extLst>
                </a:gridCol>
                <a:gridCol w="2438400">
                  <a:extLst>
                    <a:ext uri="{9D8B030D-6E8A-4147-A177-3AD203B41FA5}">
                      <a16:colId xmlns:a16="http://schemas.microsoft.com/office/drawing/2014/main" val="2736538857"/>
                    </a:ext>
                  </a:extLst>
                </a:gridCol>
              </a:tblGrid>
              <a:tr h="370840">
                <a:tc>
                  <a:txBody>
                    <a:bodyPr/>
                    <a:lstStyle/>
                    <a:p>
                      <a:r>
                        <a:rPr lang="en-US"/>
                        <a:t>Purpose </a:t>
                      </a:r>
                    </a:p>
                  </a:txBody>
                  <a:tcPr/>
                </a:tc>
                <a:tc>
                  <a:txBody>
                    <a:bodyPr/>
                    <a:lstStyle/>
                    <a:p>
                      <a:r>
                        <a:rPr lang="en-US"/>
                        <a:t>Function </a:t>
                      </a:r>
                    </a:p>
                  </a:txBody>
                  <a:tcPr/>
                </a:tc>
                <a:tc>
                  <a:txBody>
                    <a:bodyPr/>
                    <a:lstStyle/>
                    <a:p>
                      <a:r>
                        <a:rPr lang="en-US"/>
                        <a:t>Description </a:t>
                      </a:r>
                    </a:p>
                  </a:txBody>
                  <a:tcPr/>
                </a:tc>
                <a:extLst>
                  <a:ext uri="{0D108BD9-81ED-4DB2-BD59-A6C34878D82A}">
                    <a16:rowId xmlns:a16="http://schemas.microsoft.com/office/drawing/2014/main" val="971913445"/>
                  </a:ext>
                </a:extLst>
              </a:tr>
              <a:tr h="1172307">
                <a:tc>
                  <a:txBody>
                    <a:bodyPr/>
                    <a:lstStyle/>
                    <a:p>
                      <a:r>
                        <a:rPr lang="en-US"/>
                        <a:t>Adding new data</a:t>
                      </a:r>
                    </a:p>
                  </a:txBody>
                  <a:tcPr/>
                </a:tc>
                <a:tc>
                  <a:txBody>
                    <a:bodyPr/>
                    <a:lstStyle/>
                    <a:p>
                      <a:pPr lvl="0">
                        <a:buNone/>
                      </a:pPr>
                      <a:r>
                        <a:rPr lang="en-US">
                          <a:latin typeface="Consolas"/>
                        </a:rPr>
                        <a:t>n/a</a:t>
                      </a:r>
                    </a:p>
                  </a:txBody>
                  <a:tcPr/>
                </a:tc>
                <a:tc>
                  <a:txBody>
                    <a:bodyPr/>
                    <a:lstStyle/>
                    <a:p>
                      <a:pPr lvl="0">
                        <a:buNone/>
                      </a:pPr>
                      <a:r>
                        <a:rPr lang="en-US"/>
                        <a:t>Being immutable, there is no method to add new data</a:t>
                      </a:r>
                    </a:p>
                  </a:txBody>
                  <a:tcPr/>
                </a:tc>
                <a:extLst>
                  <a:ext uri="{0D108BD9-81ED-4DB2-BD59-A6C34878D82A}">
                    <a16:rowId xmlns:a16="http://schemas.microsoft.com/office/drawing/2014/main" val="2485669612"/>
                  </a:ext>
                </a:extLst>
              </a:tr>
              <a:tr h="908538">
                <a:tc rowSpan="2">
                  <a:txBody>
                    <a:bodyPr/>
                    <a:lstStyle/>
                    <a:p>
                      <a:pPr lvl="0">
                        <a:buNone/>
                      </a:pPr>
                      <a:r>
                        <a:rPr lang="en-US"/>
                        <a:t>Searching for data</a:t>
                      </a:r>
                    </a:p>
                  </a:txBody>
                  <a:tcPr/>
                </a:tc>
                <a:tc>
                  <a:txBody>
                    <a:bodyPr/>
                    <a:lstStyle/>
                    <a:p>
                      <a:pPr lvl="0">
                        <a:buNone/>
                      </a:pPr>
                      <a:r>
                        <a:rPr lang="en-US">
                          <a:latin typeface="Consolas"/>
                        </a:rPr>
                        <a:t>.index(value, start, stop)</a:t>
                      </a:r>
                    </a:p>
                  </a:txBody>
                  <a:tcPr/>
                </a:tc>
                <a:tc>
                  <a:txBody>
                    <a:bodyPr/>
                    <a:lstStyle/>
                    <a:p>
                      <a:pPr lvl="0">
                        <a:buNone/>
                      </a:pPr>
                      <a:r>
                        <a:rPr lang="en-US"/>
                        <a:t>Returns the index of the first object found that matches the value</a:t>
                      </a:r>
                    </a:p>
                  </a:txBody>
                  <a:tcPr/>
                </a:tc>
                <a:extLst>
                  <a:ext uri="{0D108BD9-81ED-4DB2-BD59-A6C34878D82A}">
                    <a16:rowId xmlns:a16="http://schemas.microsoft.com/office/drawing/2014/main" val="3788882131"/>
                  </a:ext>
                </a:extLst>
              </a:tr>
              <a:tr h="630115">
                <a:tc vMerge="1">
                  <a:txBody>
                    <a:bodyPr/>
                    <a:lstStyle/>
                    <a:p>
                      <a:endParaRPr lang="en-US"/>
                    </a:p>
                  </a:txBody>
                  <a:tcPr/>
                </a:tc>
                <a:tc>
                  <a:txBody>
                    <a:bodyPr/>
                    <a:lstStyle/>
                    <a:p>
                      <a:pPr lvl="0">
                        <a:buNone/>
                      </a:pPr>
                      <a:r>
                        <a:rPr lang="en-US">
                          <a:latin typeface="Consolas"/>
                        </a:rPr>
                        <a:t>.count(value)</a:t>
                      </a:r>
                    </a:p>
                  </a:txBody>
                  <a:tcPr/>
                </a:tc>
                <a:tc>
                  <a:txBody>
                    <a:bodyPr/>
                    <a:lstStyle/>
                    <a:p>
                      <a:pPr lvl="0">
                        <a:buNone/>
                      </a:pPr>
                      <a:r>
                        <a:rPr lang="en-US" sz="1800" b="0" i="0" u="none" strike="noStrike" noProof="0">
                          <a:latin typeface="Corbel"/>
                        </a:rPr>
                        <a:t>Return number of occurrences of value.</a:t>
                      </a:r>
                      <a:endParaRPr lang="en-US"/>
                    </a:p>
                  </a:txBody>
                  <a:tcPr/>
                </a:tc>
                <a:extLst>
                  <a:ext uri="{0D108BD9-81ED-4DB2-BD59-A6C34878D82A}">
                    <a16:rowId xmlns:a16="http://schemas.microsoft.com/office/drawing/2014/main" val="2254894729"/>
                  </a:ext>
                </a:extLst>
              </a:tr>
              <a:tr h="945170">
                <a:tc>
                  <a:txBody>
                    <a:bodyPr/>
                    <a:lstStyle/>
                    <a:p>
                      <a:pPr lvl="0">
                        <a:buNone/>
                      </a:pPr>
                      <a:r>
                        <a:rPr lang="en-US"/>
                        <a:t>Removing data </a:t>
                      </a:r>
                    </a:p>
                  </a:txBody>
                  <a:tcPr/>
                </a:tc>
                <a:tc>
                  <a:txBody>
                    <a:bodyPr/>
                    <a:lstStyle/>
                    <a:p>
                      <a:pPr lvl="0">
                        <a:buNone/>
                      </a:pPr>
                      <a:r>
                        <a:rPr lang="en-US">
                          <a:latin typeface="Consolas"/>
                        </a:rPr>
                        <a:t>n/a</a:t>
                      </a:r>
                    </a:p>
                  </a:txBody>
                  <a:tcPr/>
                </a:tc>
                <a:tc>
                  <a:txBody>
                    <a:bodyPr/>
                    <a:lstStyle/>
                    <a:p>
                      <a:pPr lvl="0">
                        <a:buNone/>
                      </a:pPr>
                      <a:r>
                        <a:rPr lang="en-US" sz="1800" b="0" i="0" u="none" strike="noStrike" noProof="0"/>
                        <a:t>Being immutable, there is no method to remove data</a:t>
                      </a:r>
                      <a:endParaRPr lang="en-US"/>
                    </a:p>
                  </a:txBody>
                  <a:tcPr/>
                </a:tc>
                <a:extLst>
                  <a:ext uri="{0D108BD9-81ED-4DB2-BD59-A6C34878D82A}">
                    <a16:rowId xmlns:a16="http://schemas.microsoft.com/office/drawing/2014/main" val="2749740225"/>
                  </a:ext>
                </a:extLst>
              </a:tr>
            </a:tbl>
          </a:graphicData>
        </a:graphic>
      </p:graphicFrame>
    </p:spTree>
    <p:extLst>
      <p:ext uri="{BB962C8B-B14F-4D97-AF65-F5344CB8AC3E}">
        <p14:creationId xmlns:p14="http://schemas.microsoft.com/office/powerpoint/2010/main" val="418960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284A63-90C2-4D18-A777-07D5A9123620}"/>
              </a:ext>
            </a:extLst>
          </p:cNvPr>
          <p:cNvSpPr>
            <a:spLocks noGrp="1"/>
          </p:cNvSpPr>
          <p:nvPr>
            <p:ph type="title"/>
          </p:nvPr>
        </p:nvSpPr>
        <p:spPr>
          <a:xfrm>
            <a:off x="4084398" y="1298448"/>
            <a:ext cx="7315200" cy="3255264"/>
          </a:xfrm>
        </p:spPr>
        <p:txBody>
          <a:bodyPr vert="horz" lIns="91440" tIns="45720" rIns="91440" bIns="45720" rtlCol="0" anchor="b">
            <a:normAutofit/>
          </a:bodyPr>
          <a:lstStyle/>
          <a:p>
            <a:r>
              <a:rPr lang="en-US" sz="5900" spc="-100">
                <a:solidFill>
                  <a:schemeClr val="tx2"/>
                </a:solidFill>
              </a:rPr>
              <a:t>Dictionary</a:t>
            </a:r>
            <a:endParaRPr lang="en-US">
              <a:solidFill>
                <a:schemeClr val="tx2"/>
              </a:solidFill>
            </a:endParaRPr>
          </a:p>
        </p:txBody>
      </p:sp>
      <p:sp>
        <p:nvSpPr>
          <p:cNvPr id="3" name="Content Placeholder 2">
            <a:extLst>
              <a:ext uri="{FF2B5EF4-FFF2-40B4-BE49-F238E27FC236}">
                <a16:creationId xmlns:a16="http://schemas.microsoft.com/office/drawing/2014/main" id="{150967C8-75CB-4970-B193-3E9528382D04}"/>
              </a:ext>
            </a:extLst>
          </p:cNvPr>
          <p:cNvSpPr>
            <a:spLocks noGrp="1"/>
          </p:cNvSpPr>
          <p:nvPr>
            <p:ph idx="1"/>
          </p:nvPr>
        </p:nvSpPr>
        <p:spPr>
          <a:xfrm>
            <a:off x="4084397" y="4670246"/>
            <a:ext cx="6714232" cy="914400"/>
          </a:xfrm>
        </p:spPr>
        <p:txBody>
          <a:bodyPr vert="horz" lIns="91440" tIns="45720" rIns="91440" bIns="45720" rtlCol="0" anchor="t">
            <a:normAutofit/>
          </a:bodyPr>
          <a:lstStyle/>
          <a:p>
            <a:pPr marL="0" indent="0">
              <a:buNone/>
            </a:pPr>
            <a:r>
              <a:rPr lang="en-US" sz="2200">
                <a:solidFill>
                  <a:schemeClr val="accent1"/>
                </a:solidFill>
                <a:ea typeface="+mn-lt"/>
                <a:cs typeface="+mn-lt"/>
              </a:rPr>
              <a:t>The most specialized inbuilt data structure</a:t>
            </a:r>
            <a:endParaRPr lang="en-US">
              <a:solidFill>
                <a:schemeClr val="accent1"/>
              </a:solidFill>
            </a:endParaRPr>
          </a:p>
        </p:txBody>
      </p:sp>
    </p:spTree>
    <p:extLst>
      <p:ext uri="{BB962C8B-B14F-4D97-AF65-F5344CB8AC3E}">
        <p14:creationId xmlns:p14="http://schemas.microsoft.com/office/powerpoint/2010/main" val="32007467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ED45-86CA-442B-9C0F-611DAF6A26F2}"/>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84B32D73-0D54-4E39-8B20-2AB6A59264DB}"/>
              </a:ext>
            </a:extLst>
          </p:cNvPr>
          <p:cNvSpPr>
            <a:spLocks noGrp="1"/>
          </p:cNvSpPr>
          <p:nvPr>
            <p:ph idx="1"/>
          </p:nvPr>
        </p:nvSpPr>
        <p:spPr/>
        <p:txBody>
          <a:bodyPr>
            <a:normAutofit lnSpcReduction="10000"/>
          </a:bodyPr>
          <a:lstStyle/>
          <a:p>
            <a:r>
              <a:rPr lang="en-US">
                <a:ea typeface="+mn-lt"/>
                <a:cs typeface="+mn-lt"/>
              </a:rPr>
              <a:t>An unordered collection of objects </a:t>
            </a:r>
          </a:p>
          <a:p>
            <a:r>
              <a:rPr lang="en-US">
                <a:ea typeface="+mn-lt"/>
                <a:cs typeface="+mn-lt"/>
              </a:rPr>
              <a:t>Uses a key: value pair system for data access (very important)</a:t>
            </a:r>
            <a:endParaRPr lang="en-US"/>
          </a:p>
          <a:p>
            <a:r>
              <a:rPr lang="en-US">
                <a:ea typeface="+mn-lt"/>
                <a:cs typeface="+mn-lt"/>
              </a:rPr>
              <a:t> Can be edited</a:t>
            </a:r>
            <a:endParaRPr lang="en-US"/>
          </a:p>
          <a:p>
            <a:r>
              <a:rPr lang="en-US">
                <a:ea typeface="+mn-lt"/>
                <a:cs typeface="+mn-lt"/>
              </a:rPr>
              <a:t>Can't have duplicate keys (values yes)</a:t>
            </a:r>
          </a:p>
          <a:p>
            <a:r>
              <a:rPr lang="en-US">
                <a:ea typeface="+mn-lt"/>
                <a:cs typeface="+mn-lt"/>
              </a:rPr>
              <a:t>Can have different types of objects </a:t>
            </a:r>
          </a:p>
          <a:p>
            <a:r>
              <a:rPr lang="en-US">
                <a:ea typeface="+mn-lt"/>
                <a:cs typeface="+mn-lt"/>
              </a:rPr>
              <a:t>Has its own unique methods</a:t>
            </a:r>
          </a:p>
          <a:p>
            <a:r>
              <a:rPr lang="en-US">
                <a:ea typeface="+mn-lt"/>
                <a:cs typeface="+mn-lt"/>
              </a:rPr>
              <a:t>Syntax: </a:t>
            </a:r>
            <a:r>
              <a:rPr lang="en-US">
                <a:latin typeface="Consolas"/>
                <a:ea typeface="+mn-lt"/>
                <a:cs typeface="+mn-lt"/>
              </a:rPr>
              <a:t>random_things = </a:t>
            </a:r>
            <a:r>
              <a:rPr lang="en-US">
                <a:solidFill>
                  <a:srgbClr val="595959"/>
                </a:solidFill>
                <a:latin typeface="Consolas"/>
                <a:ea typeface="+mn-lt"/>
                <a:cs typeface="+mn-lt"/>
              </a:rPr>
              <a:t>{</a:t>
            </a:r>
            <a:r>
              <a:rPr lang="en-US">
                <a:solidFill>
                  <a:srgbClr val="00B050"/>
                </a:solidFill>
                <a:latin typeface="Consolas"/>
                <a:ea typeface="+mn-lt"/>
                <a:cs typeface="+mn-lt"/>
              </a:rPr>
              <a:t>"v1"</a:t>
            </a:r>
            <a:r>
              <a:rPr lang="en-US">
                <a:solidFill>
                  <a:srgbClr val="595959"/>
                </a:solidFill>
                <a:latin typeface="Consolas"/>
                <a:ea typeface="+mn-lt"/>
                <a:cs typeface="+mn-lt"/>
              </a:rPr>
              <a:t>:</a:t>
            </a:r>
            <a:r>
              <a:rPr lang="en-US">
                <a:solidFill>
                  <a:schemeClr val="accent1"/>
                </a:solidFill>
                <a:latin typeface="Consolas"/>
                <a:ea typeface="+mn-lt"/>
                <a:cs typeface="+mn-lt"/>
              </a:rPr>
              <a:t>1</a:t>
            </a:r>
            <a:r>
              <a:rPr lang="en-US">
                <a:solidFill>
                  <a:schemeClr val="accent4"/>
                </a:solidFill>
                <a:latin typeface="Consolas"/>
                <a:ea typeface="+mn-lt"/>
                <a:cs typeface="+mn-lt"/>
              </a:rPr>
              <a:t>,</a:t>
            </a:r>
            <a:r>
              <a:rPr lang="en-US">
                <a:latin typeface="Consolas"/>
                <a:ea typeface="+mn-lt"/>
                <a:cs typeface="+mn-lt"/>
              </a:rPr>
              <a:t> </a:t>
            </a:r>
            <a:r>
              <a:rPr lang="en-US">
                <a:solidFill>
                  <a:srgbClr val="00B050"/>
                </a:solidFill>
                <a:latin typeface="Consolas"/>
                <a:ea typeface="+mn-lt"/>
                <a:cs typeface="+mn-lt"/>
              </a:rPr>
              <a:t>"v2"</a:t>
            </a:r>
            <a:r>
              <a:rPr lang="en-US">
                <a:solidFill>
                  <a:srgbClr val="595959"/>
                </a:solidFill>
                <a:latin typeface="Consolas"/>
                <a:ea typeface="+mn-lt"/>
                <a:cs typeface="+mn-lt"/>
              </a:rPr>
              <a:t>:</a:t>
            </a:r>
            <a:r>
              <a:rPr lang="en-US">
                <a:solidFill>
                  <a:srgbClr val="00B050"/>
                </a:solidFill>
                <a:latin typeface="Consolas"/>
                <a:ea typeface="+mn-lt"/>
                <a:cs typeface="+mn-lt"/>
              </a:rPr>
              <a:t>"2"</a:t>
            </a:r>
            <a:r>
              <a:rPr lang="en-US">
                <a:solidFill>
                  <a:schemeClr val="accent4"/>
                </a:solidFill>
                <a:latin typeface="Consolas"/>
                <a:ea typeface="+mn-lt"/>
                <a:cs typeface="+mn-lt"/>
              </a:rPr>
              <a:t>,</a:t>
            </a:r>
            <a:r>
              <a:rPr lang="en-US">
                <a:latin typeface="Consolas"/>
                <a:ea typeface="+mn-lt"/>
                <a:cs typeface="+mn-lt"/>
              </a:rPr>
              <a:t> </a:t>
            </a:r>
            <a:r>
              <a:rPr lang="en-US">
                <a:solidFill>
                  <a:srgbClr val="00B050"/>
                </a:solidFill>
                <a:latin typeface="Consolas"/>
                <a:ea typeface="+mn-lt"/>
                <a:cs typeface="+mn-lt"/>
              </a:rPr>
              <a:t>"v3"</a:t>
            </a:r>
            <a:r>
              <a:rPr lang="en-US">
                <a:solidFill>
                  <a:srgbClr val="595959"/>
                </a:solidFill>
                <a:latin typeface="Consolas"/>
                <a:ea typeface="+mn-lt"/>
                <a:cs typeface="+mn-lt"/>
              </a:rPr>
              <a:t>:</a:t>
            </a:r>
            <a:r>
              <a:rPr lang="en-US">
                <a:solidFill>
                  <a:schemeClr val="accent1"/>
                </a:solidFill>
                <a:latin typeface="Consolas"/>
                <a:ea typeface="+mn-lt"/>
                <a:cs typeface="+mn-lt"/>
              </a:rPr>
              <a:t>3.4</a:t>
            </a:r>
            <a:r>
              <a:rPr lang="en-US">
                <a:solidFill>
                  <a:schemeClr val="accent4"/>
                </a:solidFill>
                <a:latin typeface="Consolas"/>
                <a:ea typeface="+mn-lt"/>
                <a:cs typeface="+mn-lt"/>
              </a:rPr>
              <a:t>,</a:t>
            </a:r>
            <a:r>
              <a:rPr lang="en-US">
                <a:latin typeface="Consolas"/>
                <a:ea typeface="+mn-lt"/>
                <a:cs typeface="+mn-lt"/>
              </a:rPr>
              <a:t> </a:t>
            </a:r>
            <a:r>
              <a:rPr lang="en-US">
                <a:solidFill>
                  <a:srgbClr val="00B050"/>
                </a:solidFill>
                <a:latin typeface="Consolas"/>
                <a:ea typeface="+mn-lt"/>
                <a:cs typeface="+mn-lt"/>
              </a:rPr>
              <a:t>"v4"</a:t>
            </a:r>
            <a:r>
              <a:rPr lang="en-US">
                <a:solidFill>
                  <a:srgbClr val="595959"/>
                </a:solidFill>
                <a:latin typeface="Consolas"/>
                <a:ea typeface="+mn-lt"/>
                <a:cs typeface="+mn-lt"/>
              </a:rPr>
              <a:t>:</a:t>
            </a:r>
            <a:r>
              <a:rPr lang="en-US">
                <a:solidFill>
                  <a:schemeClr val="accent4"/>
                </a:solidFill>
                <a:latin typeface="Consolas"/>
                <a:ea typeface="+mn-lt"/>
                <a:cs typeface="+mn-lt"/>
              </a:rPr>
              <a:t>True</a:t>
            </a:r>
            <a:r>
              <a:rPr lang="en-US">
                <a:latin typeface="Consolas"/>
                <a:ea typeface="+mn-lt"/>
                <a:cs typeface="+mn-lt"/>
              </a:rPr>
              <a:t>}</a:t>
            </a:r>
            <a:endParaRPr lang="en-US">
              <a:latin typeface="Corbel" panose="020B0503020204020204"/>
              <a:ea typeface="+mn-lt"/>
              <a:cs typeface="+mn-lt"/>
            </a:endParaRPr>
          </a:p>
          <a:p>
            <a:pPr lvl="1"/>
            <a:r>
              <a:rPr lang="en-US">
                <a:latin typeface="Corbel" panose="020B0503020204020204"/>
                <a:ea typeface="+mn-lt"/>
                <a:cs typeface="+mn-lt"/>
              </a:rPr>
              <a:t>Uses curly brackets to denote a new dictionary</a:t>
            </a:r>
          </a:p>
          <a:p>
            <a:pPr lvl="1"/>
            <a:r>
              <a:rPr lang="en-US">
                <a:latin typeface="Corbel" panose="020B0503020204020204"/>
                <a:ea typeface="+mn-lt"/>
                <a:cs typeface="+mn-lt"/>
              </a:rPr>
              <a:t>Key: value pairs are coma separated.</a:t>
            </a:r>
          </a:p>
          <a:p>
            <a:pPr lvl="1"/>
            <a:r>
              <a:rPr lang="en-US">
                <a:ea typeface="+mn-lt"/>
                <a:cs typeface="+mn-lt"/>
              </a:rPr>
              <a:t>Keys and values are colon separated.</a:t>
            </a:r>
          </a:p>
          <a:p>
            <a:r>
              <a:rPr lang="en-US" b="1">
                <a:ea typeface="+mn-lt"/>
                <a:cs typeface="+mn-lt"/>
              </a:rPr>
              <a:t>Best use case</a:t>
            </a:r>
            <a:r>
              <a:rPr lang="en-US">
                <a:ea typeface="+mn-lt"/>
                <a:cs typeface="+mn-lt"/>
              </a:rPr>
              <a:t>: when values have no logical ordering, or you want the fastest direct referencing to specific objects/values.</a:t>
            </a:r>
            <a:br>
              <a:rPr lang="en-US">
                <a:ea typeface="+mn-lt"/>
                <a:cs typeface="+mn-lt"/>
              </a:rPr>
            </a:br>
            <a:endParaRPr lang="en-US">
              <a:ea typeface="+mn-lt"/>
              <a:cs typeface="+mn-lt"/>
            </a:endParaRPr>
          </a:p>
        </p:txBody>
      </p:sp>
    </p:spTree>
    <p:extLst>
      <p:ext uri="{BB962C8B-B14F-4D97-AF65-F5344CB8AC3E}">
        <p14:creationId xmlns:p14="http://schemas.microsoft.com/office/powerpoint/2010/main" val="2155092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A9ED-9067-46C9-8544-C4FA02AD852D}"/>
              </a:ext>
            </a:extLst>
          </p:cNvPr>
          <p:cNvSpPr>
            <a:spLocks noGrp="1"/>
          </p:cNvSpPr>
          <p:nvPr>
            <p:ph type="title"/>
          </p:nvPr>
        </p:nvSpPr>
        <p:spPr/>
        <p:txBody>
          <a:bodyPr/>
          <a:lstStyle/>
          <a:p>
            <a:r>
              <a:rPr lang="en-US"/>
              <a:t>Notable functions</a:t>
            </a:r>
          </a:p>
        </p:txBody>
      </p:sp>
      <p:graphicFrame>
        <p:nvGraphicFramePr>
          <p:cNvPr id="4" name="Table 4">
            <a:extLst>
              <a:ext uri="{FF2B5EF4-FFF2-40B4-BE49-F238E27FC236}">
                <a16:creationId xmlns:a16="http://schemas.microsoft.com/office/drawing/2014/main" id="{6816BC93-C80D-4B93-A5DC-13E14A408085}"/>
              </a:ext>
            </a:extLst>
          </p:cNvPr>
          <p:cNvGraphicFramePr>
            <a:graphicFrameLocks noGrp="1"/>
          </p:cNvGraphicFramePr>
          <p:nvPr>
            <p:ph idx="1"/>
            <p:extLst>
              <p:ext uri="{D42A27DB-BD31-4B8C-83A1-F6EECF244321}">
                <p14:modId xmlns:p14="http://schemas.microsoft.com/office/powerpoint/2010/main" val="1005631155"/>
              </p:ext>
            </p:extLst>
          </p:nvPr>
        </p:nvGraphicFramePr>
        <p:xfrm>
          <a:off x="3868738" y="863600"/>
          <a:ext cx="7315200" cy="5537783"/>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03709772"/>
                    </a:ext>
                  </a:extLst>
                </a:gridCol>
                <a:gridCol w="2438400">
                  <a:extLst>
                    <a:ext uri="{9D8B030D-6E8A-4147-A177-3AD203B41FA5}">
                      <a16:colId xmlns:a16="http://schemas.microsoft.com/office/drawing/2014/main" val="3460806136"/>
                    </a:ext>
                  </a:extLst>
                </a:gridCol>
                <a:gridCol w="2438400">
                  <a:extLst>
                    <a:ext uri="{9D8B030D-6E8A-4147-A177-3AD203B41FA5}">
                      <a16:colId xmlns:a16="http://schemas.microsoft.com/office/drawing/2014/main" val="2736538857"/>
                    </a:ext>
                  </a:extLst>
                </a:gridCol>
              </a:tblGrid>
              <a:tr h="370840">
                <a:tc>
                  <a:txBody>
                    <a:bodyPr/>
                    <a:lstStyle/>
                    <a:p>
                      <a:r>
                        <a:rPr lang="en-US"/>
                        <a:t>Purpose </a:t>
                      </a:r>
                    </a:p>
                  </a:txBody>
                  <a:tcPr/>
                </a:tc>
                <a:tc>
                  <a:txBody>
                    <a:bodyPr/>
                    <a:lstStyle/>
                    <a:p>
                      <a:r>
                        <a:rPr lang="en-US"/>
                        <a:t>Function </a:t>
                      </a:r>
                    </a:p>
                  </a:txBody>
                  <a:tcPr/>
                </a:tc>
                <a:tc>
                  <a:txBody>
                    <a:bodyPr/>
                    <a:lstStyle/>
                    <a:p>
                      <a:r>
                        <a:rPr lang="en-US"/>
                        <a:t>Description </a:t>
                      </a:r>
                    </a:p>
                  </a:txBody>
                  <a:tcPr/>
                </a:tc>
                <a:extLst>
                  <a:ext uri="{0D108BD9-81ED-4DB2-BD59-A6C34878D82A}">
                    <a16:rowId xmlns:a16="http://schemas.microsoft.com/office/drawing/2014/main" val="971913445"/>
                  </a:ext>
                </a:extLst>
              </a:tr>
              <a:tr h="1172307">
                <a:tc>
                  <a:txBody>
                    <a:bodyPr/>
                    <a:lstStyle/>
                    <a:p>
                      <a:r>
                        <a:rPr lang="en-US"/>
                        <a:t>Adding new data</a:t>
                      </a:r>
                    </a:p>
                    <a:p>
                      <a:pPr lvl="0">
                        <a:buNone/>
                      </a:pPr>
                      <a:endParaRPr lang="en-US"/>
                    </a:p>
                    <a:p>
                      <a:pPr lvl="0">
                        <a:buNone/>
                      </a:pPr>
                      <a:endParaRPr lang="en-US"/>
                    </a:p>
                    <a:p>
                      <a:pPr lvl="0">
                        <a:buNone/>
                      </a:pPr>
                      <a:endParaRPr lang="en-US"/>
                    </a:p>
                  </a:txBody>
                  <a:tcPr/>
                </a:tc>
                <a:tc>
                  <a:txBody>
                    <a:bodyPr/>
                    <a:lstStyle/>
                    <a:p>
                      <a:r>
                        <a:rPr lang="en-US">
                          <a:latin typeface="Consolas"/>
                        </a:rPr>
                        <a:t>ages[k] = v</a:t>
                      </a:r>
                    </a:p>
                  </a:txBody>
                  <a:tcPr/>
                </a:tc>
                <a:tc>
                  <a:txBody>
                    <a:bodyPr/>
                    <a:lstStyle/>
                    <a:p>
                      <a:r>
                        <a:rPr lang="en-US"/>
                        <a:t>Adds a new key "</a:t>
                      </a:r>
                      <a:r>
                        <a:rPr lang="en-US">
                          <a:latin typeface="Consolas"/>
                        </a:rPr>
                        <a:t>k</a:t>
                      </a:r>
                      <a:r>
                        <a:rPr lang="en-US"/>
                        <a:t>" to the dictionary with the value "</a:t>
                      </a:r>
                      <a:r>
                        <a:rPr lang="en-US">
                          <a:latin typeface="Consolas"/>
                        </a:rPr>
                        <a:t>v</a:t>
                      </a:r>
                      <a:r>
                        <a:rPr lang="en-US"/>
                        <a:t>"</a:t>
                      </a:r>
                    </a:p>
                  </a:txBody>
                  <a:tcPr/>
                </a:tc>
                <a:extLst>
                  <a:ext uri="{0D108BD9-81ED-4DB2-BD59-A6C34878D82A}">
                    <a16:rowId xmlns:a16="http://schemas.microsoft.com/office/drawing/2014/main" val="2485669612"/>
                  </a:ext>
                </a:extLst>
              </a:tr>
              <a:tr h="564173">
                <a:tc rowSpan="4">
                  <a:txBody>
                    <a:bodyPr/>
                    <a:lstStyle/>
                    <a:p>
                      <a:pPr lvl="0">
                        <a:buNone/>
                      </a:pPr>
                      <a:r>
                        <a:rPr lang="en-US"/>
                        <a:t>Searching for data</a:t>
                      </a:r>
                    </a:p>
                  </a:txBody>
                  <a:tcPr/>
                </a:tc>
                <a:tc>
                  <a:txBody>
                    <a:bodyPr/>
                    <a:lstStyle/>
                    <a:p>
                      <a:pPr lvl="0">
                        <a:buNone/>
                      </a:pPr>
                      <a:r>
                        <a:rPr lang="en-US">
                          <a:latin typeface="Consolas"/>
                        </a:rPr>
                        <a:t>.get(key, default)</a:t>
                      </a:r>
                    </a:p>
                  </a:txBody>
                  <a:tcPr/>
                </a:tc>
                <a:tc>
                  <a:txBody>
                    <a:bodyPr/>
                    <a:lstStyle/>
                    <a:p>
                      <a:pPr lvl="0">
                        <a:buNone/>
                      </a:pPr>
                      <a:r>
                        <a:rPr lang="en-US" sz="1800" b="0" i="0" u="none" strike="noStrike" noProof="0">
                          <a:latin typeface="Corbel"/>
                        </a:rPr>
                        <a:t>Return the value for key if key is in the dictionary, else default.</a:t>
                      </a:r>
                      <a:endParaRPr lang="en-US"/>
                    </a:p>
                  </a:txBody>
                  <a:tcPr/>
                </a:tc>
                <a:extLst>
                  <a:ext uri="{0D108BD9-81ED-4DB2-BD59-A6C34878D82A}">
                    <a16:rowId xmlns:a16="http://schemas.microsoft.com/office/drawing/2014/main" val="3788882131"/>
                  </a:ext>
                </a:extLst>
              </a:tr>
              <a:tr h="564173">
                <a:tc vMerge="1">
                  <a:txBody>
                    <a:bodyPr/>
                    <a:lstStyle/>
                    <a:p>
                      <a:pPr lvl="0">
                        <a:buNone/>
                      </a:pPr>
                      <a:endParaRPr lang="en-US"/>
                    </a:p>
                  </a:txBody>
                  <a:tcPr/>
                </a:tc>
                <a:tc>
                  <a:txBody>
                    <a:bodyPr/>
                    <a:lstStyle/>
                    <a:p>
                      <a:pPr lvl="0">
                        <a:buNone/>
                      </a:pPr>
                      <a:r>
                        <a:rPr lang="en-US" sz="1800" b="0" i="0" u="none" strike="noStrike" noProof="0">
                          <a:latin typeface="Consolas"/>
                        </a:rPr>
                        <a:t>.keys()</a:t>
                      </a:r>
                      <a:endParaRPr lang="en-US"/>
                    </a:p>
                  </a:txBody>
                  <a:tcPr/>
                </a:tc>
                <a:tc>
                  <a:txBody>
                    <a:bodyPr/>
                    <a:lstStyle/>
                    <a:p>
                      <a:pPr lvl="0">
                        <a:buNone/>
                      </a:pPr>
                      <a:r>
                        <a:rPr lang="en-US" sz="1800" b="0" i="0" u="none" strike="noStrike" noProof="0">
                          <a:latin typeface="Corbel"/>
                        </a:rPr>
                        <a:t>Return a list of all keys</a:t>
                      </a:r>
                      <a:endParaRPr lang="en-US"/>
                    </a:p>
                  </a:txBody>
                  <a:tcPr/>
                </a:tc>
                <a:extLst>
                  <a:ext uri="{0D108BD9-81ED-4DB2-BD59-A6C34878D82A}">
                    <a16:rowId xmlns:a16="http://schemas.microsoft.com/office/drawing/2014/main" val="2129610553"/>
                  </a:ext>
                </a:extLst>
              </a:tr>
              <a:tr h="564173">
                <a:tc vMerge="1">
                  <a:txBody>
                    <a:bodyPr/>
                    <a:lstStyle/>
                    <a:p>
                      <a:pPr lvl="0">
                        <a:buNone/>
                      </a:pPr>
                      <a:endParaRPr lang="en-US"/>
                    </a:p>
                  </a:txBody>
                  <a:tcPr/>
                </a:tc>
                <a:tc>
                  <a:txBody>
                    <a:bodyPr/>
                    <a:lstStyle/>
                    <a:p>
                      <a:pPr lvl="0">
                        <a:buNone/>
                      </a:pPr>
                      <a:r>
                        <a:rPr lang="en-US" sz="1800" b="0" i="0" u="none" strike="noStrike" noProof="0">
                          <a:latin typeface="Consolas"/>
                        </a:rPr>
                        <a:t>.values()</a:t>
                      </a:r>
                      <a:endParaRPr lang="en-US"/>
                    </a:p>
                  </a:txBody>
                  <a:tcPr/>
                </a:tc>
                <a:tc>
                  <a:txBody>
                    <a:bodyPr/>
                    <a:lstStyle/>
                    <a:p>
                      <a:pPr lvl="0">
                        <a:buNone/>
                      </a:pPr>
                      <a:r>
                        <a:rPr lang="en-US" sz="1800" b="0" i="0" u="none" strike="noStrike" noProof="0">
                          <a:latin typeface="Corbel"/>
                        </a:rPr>
                        <a:t>Return a list of all values</a:t>
                      </a:r>
                      <a:endParaRPr lang="en-US"/>
                    </a:p>
                  </a:txBody>
                  <a:tcPr/>
                </a:tc>
                <a:extLst>
                  <a:ext uri="{0D108BD9-81ED-4DB2-BD59-A6C34878D82A}">
                    <a16:rowId xmlns:a16="http://schemas.microsoft.com/office/drawing/2014/main" val="293811572"/>
                  </a:ext>
                </a:extLst>
              </a:tr>
              <a:tr h="564173">
                <a:tc vMerge="1">
                  <a:txBody>
                    <a:bodyPr/>
                    <a:lstStyle/>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latin typeface="Consolas"/>
                        </a:rPr>
                        <a:t>.items()</a:t>
                      </a:r>
                      <a:endParaRPr lang="en-US" sz="1800" b="0" i="0" u="none" strike="noStrike" noProof="0"/>
                    </a:p>
                  </a:txBody>
                  <a:tcPr/>
                </a:tc>
                <a:tc>
                  <a:txBody>
                    <a:bodyPr/>
                    <a:lstStyle/>
                    <a:p>
                      <a:pPr lvl="0">
                        <a:buNone/>
                      </a:pPr>
                      <a:r>
                        <a:rPr lang="en-US" sz="1800" b="0" i="0" u="none" strike="noStrike" noProof="0">
                          <a:latin typeface="Corbel"/>
                        </a:rPr>
                        <a:t>Returns a set of the key: value pairs</a:t>
                      </a:r>
                    </a:p>
                  </a:txBody>
                  <a:tcPr/>
                </a:tc>
                <a:extLst>
                  <a:ext uri="{0D108BD9-81ED-4DB2-BD59-A6C34878D82A}">
                    <a16:rowId xmlns:a16="http://schemas.microsoft.com/office/drawing/2014/main" val="1430704757"/>
                  </a:ext>
                </a:extLst>
              </a:tr>
              <a:tr h="945170">
                <a:tc>
                  <a:txBody>
                    <a:bodyPr/>
                    <a:lstStyle/>
                    <a:p>
                      <a:pPr lvl="0">
                        <a:buNone/>
                      </a:pPr>
                      <a:r>
                        <a:rPr lang="en-US"/>
                        <a:t>Removing data </a:t>
                      </a:r>
                    </a:p>
                  </a:txBody>
                  <a:tcPr/>
                </a:tc>
                <a:tc>
                  <a:txBody>
                    <a:bodyPr/>
                    <a:lstStyle/>
                    <a:p>
                      <a:pPr lvl="0">
                        <a:buNone/>
                      </a:pPr>
                      <a:r>
                        <a:rPr lang="en-US">
                          <a:latin typeface="Consolas"/>
                        </a:rPr>
                        <a:t>.pop(k)</a:t>
                      </a:r>
                      <a:endParaRPr lang="en-US"/>
                    </a:p>
                  </a:txBody>
                  <a:tcPr/>
                </a:tc>
                <a:tc>
                  <a:txBody>
                    <a:bodyPr/>
                    <a:lstStyle/>
                    <a:p>
                      <a:pPr lvl="0">
                        <a:buNone/>
                      </a:pPr>
                      <a:r>
                        <a:rPr lang="en-US" sz="1800" b="0" i="0" u="none" strike="noStrike" noProof="0">
                          <a:latin typeface="Corbel"/>
                        </a:rPr>
                        <a:t>Removes the given key returns its value.</a:t>
                      </a:r>
                    </a:p>
                  </a:txBody>
                  <a:tcPr/>
                </a:tc>
                <a:extLst>
                  <a:ext uri="{0D108BD9-81ED-4DB2-BD59-A6C34878D82A}">
                    <a16:rowId xmlns:a16="http://schemas.microsoft.com/office/drawing/2014/main" val="2749740225"/>
                  </a:ext>
                </a:extLst>
              </a:tr>
            </a:tbl>
          </a:graphicData>
        </a:graphic>
      </p:graphicFrame>
    </p:spTree>
    <p:extLst>
      <p:ext uri="{BB962C8B-B14F-4D97-AF65-F5344CB8AC3E}">
        <p14:creationId xmlns:p14="http://schemas.microsoft.com/office/powerpoint/2010/main" val="240902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DAD52A-5930-BA42-ADD6-0A67E30625A6}"/>
              </a:ext>
            </a:extLst>
          </p:cNvPr>
          <p:cNvSpPr>
            <a:spLocks noGrp="1"/>
          </p:cNvSpPr>
          <p:nvPr>
            <p:ph type="title"/>
          </p:nvPr>
        </p:nvSpPr>
        <p:spPr>
          <a:xfrm>
            <a:off x="289249" y="1123837"/>
            <a:ext cx="4016116" cy="1255469"/>
          </a:xfrm>
        </p:spPr>
        <p:txBody>
          <a:bodyPr>
            <a:normAutofit/>
          </a:bodyPr>
          <a:lstStyle/>
          <a:p>
            <a:r>
              <a:rPr lang="en-US"/>
              <a:t>Scripting</a:t>
            </a:r>
          </a:p>
        </p:txBody>
      </p:sp>
      <p:sp>
        <p:nvSpPr>
          <p:cNvPr id="3" name="Content Placeholder 2">
            <a:extLst>
              <a:ext uri="{FF2B5EF4-FFF2-40B4-BE49-F238E27FC236}">
                <a16:creationId xmlns:a16="http://schemas.microsoft.com/office/drawing/2014/main" id="{AC305CA5-CDDA-A54C-9D26-065389062110}"/>
              </a:ext>
            </a:extLst>
          </p:cNvPr>
          <p:cNvSpPr>
            <a:spLocks noGrp="1"/>
          </p:cNvSpPr>
          <p:nvPr>
            <p:ph idx="1"/>
          </p:nvPr>
        </p:nvSpPr>
        <p:spPr>
          <a:xfrm>
            <a:off x="289249" y="2510395"/>
            <a:ext cx="4016116" cy="3274586"/>
          </a:xfrm>
        </p:spPr>
        <p:txBody>
          <a:bodyPr anchor="t">
            <a:normAutofit/>
          </a:bodyPr>
          <a:lstStyle/>
          <a:p>
            <a:r>
              <a:rPr lang="en-US">
                <a:solidFill>
                  <a:srgbClr val="FFFFFF"/>
                </a:solidFill>
              </a:rPr>
              <a:t>Can hold multiple lines of code</a:t>
            </a:r>
          </a:p>
          <a:p>
            <a:r>
              <a:rPr lang="en-US">
                <a:solidFill>
                  <a:srgbClr val="FFFFFF"/>
                </a:solidFill>
              </a:rPr>
              <a:t>Can be saved</a:t>
            </a:r>
          </a:p>
          <a:p>
            <a:r>
              <a:rPr lang="en-US">
                <a:solidFill>
                  <a:srgbClr val="FFFFFF"/>
                </a:solidFill>
              </a:rPr>
              <a:t>Can be rerun</a:t>
            </a:r>
          </a:p>
          <a:p>
            <a:r>
              <a:rPr lang="en-US">
                <a:solidFill>
                  <a:srgbClr val="FFFFFF"/>
                </a:solidFill>
              </a:rPr>
              <a:t>Great for longer programs</a:t>
            </a:r>
          </a:p>
        </p:txBody>
      </p:sp>
      <p:pic>
        <p:nvPicPr>
          <p:cNvPr id="5" name="Picture 5" descr="A screenshot of a computer screen&#10;&#10;Description generated with very high confidence">
            <a:extLst>
              <a:ext uri="{FF2B5EF4-FFF2-40B4-BE49-F238E27FC236}">
                <a16:creationId xmlns:a16="http://schemas.microsoft.com/office/drawing/2014/main" id="{156CBC63-B309-4F8D-92AB-037B429D2E74}"/>
              </a:ext>
            </a:extLst>
          </p:cNvPr>
          <p:cNvPicPr>
            <a:picLocks noChangeAspect="1"/>
          </p:cNvPicPr>
          <p:nvPr/>
        </p:nvPicPr>
        <p:blipFill rotWithShape="1">
          <a:blip r:embed="rId2"/>
          <a:srcRect l="22841" t="13223" r="48561" b="66786"/>
          <a:stretch/>
        </p:blipFill>
        <p:spPr>
          <a:xfrm>
            <a:off x="5137463" y="2207207"/>
            <a:ext cx="6193767" cy="2435433"/>
          </a:xfrm>
          <a:prstGeom prst="rect">
            <a:avLst/>
          </a:prstGeom>
        </p:spPr>
      </p:pic>
      <p:sp>
        <p:nvSpPr>
          <p:cNvPr id="6" name="Left Brace 5">
            <a:extLst>
              <a:ext uri="{FF2B5EF4-FFF2-40B4-BE49-F238E27FC236}">
                <a16:creationId xmlns:a16="http://schemas.microsoft.com/office/drawing/2014/main" id="{5577BB56-A00E-43D1-B2DE-C7E37F623FBE}"/>
              </a:ext>
            </a:extLst>
          </p:cNvPr>
          <p:cNvSpPr/>
          <p:nvPr/>
        </p:nvSpPr>
        <p:spPr>
          <a:xfrm>
            <a:off x="4870995" y="2209801"/>
            <a:ext cx="196921" cy="2303122"/>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E8AF3AD-790C-46A4-9352-022FE7393AC4}"/>
              </a:ext>
            </a:extLst>
          </p:cNvPr>
          <p:cNvSpPr txBox="1"/>
          <p:nvPr/>
        </p:nvSpPr>
        <p:spPr>
          <a:xfrm rot="16200000">
            <a:off x="4002534" y="3197724"/>
            <a:ext cx="1476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Multiple lines</a:t>
            </a:r>
          </a:p>
        </p:txBody>
      </p:sp>
      <p:sp>
        <p:nvSpPr>
          <p:cNvPr id="8" name="Left Brace 7">
            <a:extLst>
              <a:ext uri="{FF2B5EF4-FFF2-40B4-BE49-F238E27FC236}">
                <a16:creationId xmlns:a16="http://schemas.microsoft.com/office/drawing/2014/main" id="{C13A8224-3294-4AF7-A41C-D634EA43F4E0}"/>
              </a:ext>
            </a:extLst>
          </p:cNvPr>
          <p:cNvSpPr/>
          <p:nvPr/>
        </p:nvSpPr>
        <p:spPr>
          <a:xfrm rot="5400000">
            <a:off x="8110565" y="-1083281"/>
            <a:ext cx="231168" cy="61816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C01A633-3D6E-4992-AD2D-EAA3890FBC49}"/>
              </a:ext>
            </a:extLst>
          </p:cNvPr>
          <p:cNvSpPr txBox="1"/>
          <p:nvPr/>
        </p:nvSpPr>
        <p:spPr>
          <a:xfrm>
            <a:off x="7439025" y="1531384"/>
            <a:ext cx="15873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FileName.py</a:t>
            </a:r>
          </a:p>
        </p:txBody>
      </p:sp>
      <p:sp>
        <p:nvSpPr>
          <p:cNvPr id="10" name="Arrow: Down 9">
            <a:extLst>
              <a:ext uri="{FF2B5EF4-FFF2-40B4-BE49-F238E27FC236}">
                <a16:creationId xmlns:a16="http://schemas.microsoft.com/office/drawing/2014/main" id="{CD1B5FD2-974C-4A05-B1E4-FF306284F01C}"/>
              </a:ext>
            </a:extLst>
          </p:cNvPr>
          <p:cNvSpPr/>
          <p:nvPr/>
        </p:nvSpPr>
        <p:spPr>
          <a:xfrm>
            <a:off x="7983431" y="4641453"/>
            <a:ext cx="488022" cy="582202"/>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43B97B-3FA2-4B39-A1C6-6621D9662A7B}"/>
              </a:ext>
            </a:extLst>
          </p:cNvPr>
          <p:cNvSpPr txBox="1"/>
          <p:nvPr/>
        </p:nvSpPr>
        <p:spPr>
          <a:xfrm>
            <a:off x="6637428" y="5224729"/>
            <a:ext cx="3179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 python3 FileName.py</a:t>
            </a:r>
          </a:p>
        </p:txBody>
      </p:sp>
      <p:sp>
        <p:nvSpPr>
          <p:cNvPr id="12" name="Isosceles Triangle 11">
            <a:extLst>
              <a:ext uri="{FF2B5EF4-FFF2-40B4-BE49-F238E27FC236}">
                <a16:creationId xmlns:a16="http://schemas.microsoft.com/office/drawing/2014/main" id="{EC8A19C7-E795-4190-BAF0-3E38CAA1F35C}"/>
              </a:ext>
            </a:extLst>
          </p:cNvPr>
          <p:cNvSpPr/>
          <p:nvPr/>
        </p:nvSpPr>
        <p:spPr>
          <a:xfrm rot="5340000">
            <a:off x="8157364" y="4816244"/>
            <a:ext cx="154112" cy="136989"/>
          </a:xfrm>
          <a:prstGeom prst="triangle">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01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151789" y="1683144"/>
            <a:ext cx="3297190" cy="3491712"/>
          </a:xfrm>
        </p:spPr>
        <p:txBody>
          <a:bodyPr>
            <a:normAutofit/>
          </a:bodyPr>
          <a:lstStyle/>
          <a:p>
            <a:r>
              <a:rPr lang="en-US" dirty="0"/>
              <a:t>Because python: </a:t>
            </a:r>
            <a:r>
              <a:rPr lang="en-US"/>
              <a:t>list indexing</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a:t>Lists in python are a very versatile data structure that afford many native  operations to the user. </a:t>
            </a:r>
            <a:endParaRPr lang="en-US"/>
          </a:p>
          <a:p>
            <a:r>
              <a:rPr lang="en-US" sz="1700"/>
              <a:t>Indexing and slicing is one of the most powerful tools available. This is because the syntax for indexing actaully has 3 colon separated variable that can be changed to give different results.</a:t>
            </a:r>
            <a:endParaRPr lang="en-US" sz="1700" dirty="0"/>
          </a:p>
          <a:p>
            <a:r>
              <a:rPr lang="en-US" sz="1700"/>
              <a:t>The syntax for this is </a:t>
            </a:r>
            <a:r>
              <a:rPr lang="en-US" sz="1700">
                <a:latin typeface="Consolas"/>
              </a:rPr>
              <a:t>list[start : stop : skip] </a:t>
            </a:r>
            <a:r>
              <a:rPr lang="en-US" sz="1700" dirty="0"/>
              <a:t> </a:t>
            </a:r>
          </a:p>
          <a:p>
            <a:r>
              <a:rPr lang="en-US" sz="1700"/>
              <a:t>Using the stop and skip positions can allow you to perform many useful list mutaitons, copies and operations that go beyond regular inexing.</a:t>
            </a:r>
            <a:endParaRPr lang="en-US" sz="1700" dirty="0"/>
          </a:p>
          <a:p>
            <a:r>
              <a:rPr lang="en-US" sz="1700"/>
              <a:t>Google "Python list indexing and slicing" to learn more or start </a:t>
            </a:r>
            <a:r>
              <a:rPr lang="en-US" sz="1700" dirty="0">
                <a:hlinkClick r:id="rId2"/>
              </a:rPr>
              <a:t>here</a:t>
            </a:r>
            <a:r>
              <a:rPr lang="en-US" sz="1700"/>
              <a:t> to get a good impression of what you can  do with this.</a:t>
            </a:r>
            <a:endParaRPr lang="en-US" sz="1700" dirty="0"/>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819666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1EFD2-481A-441C-A392-CE373E4CA2F7}"/>
              </a:ext>
            </a:extLst>
          </p:cNvPr>
          <p:cNvSpPr>
            <a:spLocks noGrp="1"/>
          </p:cNvSpPr>
          <p:nvPr>
            <p:ph type="title"/>
          </p:nvPr>
        </p:nvSpPr>
        <p:spPr>
          <a:xfrm>
            <a:off x="151789" y="1683144"/>
            <a:ext cx="3297190" cy="3491712"/>
          </a:xfrm>
        </p:spPr>
        <p:txBody>
          <a:bodyPr>
            <a:normAutofit/>
          </a:bodyPr>
          <a:lstStyle/>
          <a:p>
            <a:r>
              <a:rPr lang="en-US"/>
              <a:t>Because python: list and dictionary </a:t>
            </a:r>
            <a:br>
              <a:rPr lang="en-US" dirty="0"/>
            </a:br>
            <a:r>
              <a:rPr lang="en-US"/>
              <a:t>comprehenssion</a:t>
            </a:r>
          </a:p>
        </p:txBody>
      </p:sp>
      <p:sp>
        <p:nvSpPr>
          <p:cNvPr id="3" name="Content Placeholder 2">
            <a:extLst>
              <a:ext uri="{FF2B5EF4-FFF2-40B4-BE49-F238E27FC236}">
                <a16:creationId xmlns:a16="http://schemas.microsoft.com/office/drawing/2014/main" id="{D6A71A24-0BA4-4ADE-9BF0-558A6B99D2B2}"/>
              </a:ext>
            </a:extLst>
          </p:cNvPr>
          <p:cNvSpPr>
            <a:spLocks noGrp="1"/>
          </p:cNvSpPr>
          <p:nvPr>
            <p:ph idx="1"/>
          </p:nvPr>
        </p:nvSpPr>
        <p:spPr>
          <a:xfrm>
            <a:off x="4361606" y="1683143"/>
            <a:ext cx="6627377" cy="3491713"/>
          </a:xfrm>
        </p:spPr>
        <p:txBody>
          <a:bodyPr>
            <a:normAutofit/>
          </a:bodyPr>
          <a:lstStyle/>
          <a:p>
            <a:r>
              <a:rPr lang="en-US" sz="1700"/>
              <a:t>Operations are often carried out on or with the inbuilt data structures and itterable objects.</a:t>
            </a:r>
          </a:p>
          <a:p>
            <a:r>
              <a:rPr lang="en-US" sz="1700"/>
              <a:t>To simplify and speed up these operations, python offers unique technologies to do this called List or dictionary comprehension  (google it).</a:t>
            </a:r>
          </a:p>
          <a:p>
            <a:r>
              <a:rPr lang="en-US" sz="1700"/>
              <a:t>Understanding how to use these and how they work can improve your python code base and knowledge.</a:t>
            </a:r>
          </a:p>
          <a:p>
            <a:endParaRPr lang="en-US" sz="1700"/>
          </a:p>
        </p:txBody>
      </p:sp>
      <p:sp>
        <p:nvSpPr>
          <p:cNvPr id="7"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1992784"/>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lnSpcReduction="10000"/>
          </a:bodyPr>
          <a:lstStyle/>
          <a:p>
            <a:r>
              <a:rPr lang="en-US">
                <a:ea typeface="+mn-lt"/>
                <a:cs typeface="+mn-lt"/>
              </a:rPr>
              <a:t>Create and use a list and tuple</a:t>
            </a:r>
          </a:p>
          <a:p>
            <a:pPr lvl="1"/>
            <a:r>
              <a:rPr lang="en-US">
                <a:ea typeface="+mn-lt"/>
                <a:cs typeface="+mn-lt"/>
              </a:rPr>
              <a:t>Create a list of any 5 numbers and assign it to a variable.</a:t>
            </a:r>
          </a:p>
          <a:p>
            <a:pPr lvl="1"/>
            <a:r>
              <a:rPr lang="en-US">
                <a:ea typeface="+mn-lt"/>
                <a:cs typeface="+mn-lt"/>
              </a:rPr>
              <a:t>Do the same with a tuple.</a:t>
            </a:r>
          </a:p>
          <a:p>
            <a:pPr lvl="1"/>
            <a:r>
              <a:rPr lang="en-US">
                <a:ea typeface="+mn-lt"/>
                <a:cs typeface="+mn-lt"/>
              </a:rPr>
              <a:t>Print both the list and tuple.</a:t>
            </a:r>
          </a:p>
          <a:p>
            <a:pPr lvl="1"/>
            <a:r>
              <a:rPr lang="en-US">
                <a:ea typeface="+mn-lt"/>
                <a:cs typeface="+mn-lt"/>
              </a:rPr>
              <a:t>Use a for loop to print the individual values of each structure(try it with a while loop too)</a:t>
            </a:r>
          </a:p>
          <a:p>
            <a:pPr lvl="1"/>
            <a:r>
              <a:rPr lang="en-US">
                <a:ea typeface="+mn-lt"/>
                <a:cs typeface="+mn-lt"/>
              </a:rPr>
              <a:t>Do you notice anything different about them?</a:t>
            </a:r>
          </a:p>
          <a:p>
            <a:pPr lvl="1"/>
            <a:r>
              <a:rPr lang="en-US">
                <a:ea typeface="+mn-lt"/>
                <a:cs typeface="+mn-lt"/>
              </a:rPr>
              <a:t>Try adding new numbers to both structures using their various functions. What do you notice when you try to do this?</a:t>
            </a:r>
          </a:p>
          <a:p>
            <a:pPr lvl="1"/>
            <a:r>
              <a:rPr lang="en-US">
                <a:ea typeface="+mn-lt"/>
                <a:cs typeface="+mn-lt"/>
              </a:rPr>
              <a:t>Reprint each value using a loop (hint: put the loop logic in a function to simplify this operation). Do your new values show up where you expected them? Why or why not?</a:t>
            </a:r>
          </a:p>
          <a:p>
            <a:pPr lvl="1"/>
            <a:r>
              <a:rPr lang="en-US">
                <a:ea typeface="+mn-lt"/>
                <a:cs typeface="+mn-lt"/>
              </a:rPr>
              <a:t>Try removing data from your structures and repeat the loop-print operation in the previous step.</a:t>
            </a:r>
          </a:p>
        </p:txBody>
      </p:sp>
    </p:spTree>
    <p:extLst>
      <p:ext uri="{BB962C8B-B14F-4D97-AF65-F5344CB8AC3E}">
        <p14:creationId xmlns:p14="http://schemas.microsoft.com/office/powerpoint/2010/main" val="2680168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a:bodyPr>
          <a:lstStyle/>
          <a:p>
            <a:r>
              <a:rPr lang="en-US">
                <a:ea typeface="+mn-lt"/>
                <a:cs typeface="+mn-lt"/>
              </a:rPr>
              <a:t>Create and use a dictionary</a:t>
            </a:r>
          </a:p>
          <a:p>
            <a:pPr lvl="1">
              <a:spcAft>
                <a:spcPts val="0"/>
              </a:spcAft>
            </a:pPr>
            <a:r>
              <a:rPr lang="en-US"/>
              <a:t>Create a dictionary of 5 countries and their capitals </a:t>
            </a:r>
            <a:r>
              <a:rPr lang="en-US">
                <a:ea typeface="+mn-lt"/>
                <a:cs typeface="+mn-lt"/>
              </a:rPr>
              <a:t>and assign it to a variable</a:t>
            </a:r>
            <a:r>
              <a:rPr lang="en-US"/>
              <a:t>.</a:t>
            </a:r>
          </a:p>
          <a:p>
            <a:pPr lvl="1">
              <a:spcAft>
                <a:spcPts val="0"/>
              </a:spcAft>
            </a:pPr>
            <a:r>
              <a:rPr lang="en-US"/>
              <a:t>Print out this dictionary.</a:t>
            </a:r>
          </a:p>
          <a:p>
            <a:pPr lvl="1">
              <a:spcAft>
                <a:spcPts val="0"/>
              </a:spcAft>
            </a:pPr>
            <a:r>
              <a:rPr lang="en-US"/>
              <a:t>Use a for loop to print the individual values of each structure(try it with a while loop too)</a:t>
            </a:r>
          </a:p>
          <a:p>
            <a:pPr lvl="1">
              <a:spcAft>
                <a:spcPts val="0"/>
              </a:spcAft>
            </a:pPr>
            <a:r>
              <a:rPr lang="en-US"/>
              <a:t>What do you notice about doing this?</a:t>
            </a:r>
          </a:p>
          <a:p>
            <a:pPr lvl="1">
              <a:spcAft>
                <a:spcPts val="0"/>
              </a:spcAft>
            </a:pPr>
            <a:r>
              <a:rPr lang="en-US"/>
              <a:t>Modify this loop to print the key value pairs of your dictionary.</a:t>
            </a:r>
          </a:p>
          <a:p>
            <a:pPr lvl="1">
              <a:spcAft>
                <a:spcPts val="0"/>
              </a:spcAft>
            </a:pPr>
            <a:r>
              <a:rPr lang="en-US"/>
              <a:t>Modify the loop logic further to use the print statement </a:t>
            </a:r>
            <a:r>
              <a:rPr lang="en-US">
                <a:solidFill>
                  <a:srgbClr val="7030A0"/>
                </a:solidFill>
                <a:latin typeface="Consolas"/>
              </a:rPr>
              <a:t>print</a:t>
            </a:r>
            <a:r>
              <a:rPr lang="en-US">
                <a:latin typeface="Consolas"/>
              </a:rPr>
              <a:t>(k, </a:t>
            </a:r>
            <a:r>
              <a:rPr lang="en-US">
                <a:solidFill>
                  <a:srgbClr val="00B050"/>
                </a:solidFill>
                <a:latin typeface="Consolas"/>
              </a:rPr>
              <a:t>"=&gt;"</a:t>
            </a:r>
            <a:r>
              <a:rPr lang="en-US">
                <a:latin typeface="Consolas"/>
              </a:rPr>
              <a:t>, v) </a:t>
            </a:r>
            <a:r>
              <a:rPr lang="en-US">
                <a:latin typeface="Corbel"/>
              </a:rPr>
              <a:t>where "</a:t>
            </a:r>
            <a:r>
              <a:rPr lang="en-US">
                <a:latin typeface="Consolas"/>
              </a:rPr>
              <a:t>k"</a:t>
            </a:r>
            <a:r>
              <a:rPr lang="en-US">
                <a:latin typeface="Corbel"/>
              </a:rPr>
              <a:t> and "</a:t>
            </a:r>
            <a:r>
              <a:rPr lang="en-US">
                <a:latin typeface="Consolas"/>
              </a:rPr>
              <a:t>v"</a:t>
            </a:r>
            <a:r>
              <a:rPr lang="en-US">
                <a:latin typeface="Corbel"/>
              </a:rPr>
              <a:t> are the "</a:t>
            </a:r>
            <a:r>
              <a:rPr lang="en-US">
                <a:latin typeface="Consolas"/>
              </a:rPr>
              <a:t>key" </a:t>
            </a:r>
            <a:r>
              <a:rPr lang="en-US">
                <a:latin typeface="Corbel"/>
              </a:rPr>
              <a:t>and "</a:t>
            </a:r>
            <a:r>
              <a:rPr lang="en-US">
                <a:latin typeface="Consolas"/>
              </a:rPr>
              <a:t>value"</a:t>
            </a:r>
            <a:r>
              <a:rPr lang="en-US">
                <a:latin typeface="Corbel"/>
              </a:rPr>
              <a:t> in each </a:t>
            </a:r>
            <a:r>
              <a:rPr lang="en-US">
                <a:latin typeface="Consolas"/>
              </a:rPr>
              <a:t>"key: value"</a:t>
            </a:r>
            <a:r>
              <a:rPr lang="en-US">
                <a:latin typeface="Corbel"/>
              </a:rPr>
              <a:t> pair accessed by the loop.</a:t>
            </a:r>
            <a:endParaRPr lang="en-US">
              <a:latin typeface="Corbel"/>
              <a:ea typeface="+mn-lt"/>
              <a:cs typeface="+mn-lt"/>
            </a:endParaRPr>
          </a:p>
          <a:p>
            <a:pPr lvl="1">
              <a:spcAft>
                <a:spcPts val="0"/>
              </a:spcAft>
            </a:pPr>
            <a:r>
              <a:rPr lang="en-US"/>
              <a:t>Try adding new data and removing old data  from the dictionary and repeating the previous step.</a:t>
            </a:r>
          </a:p>
          <a:p>
            <a:pPr lvl="1">
              <a:spcAft>
                <a:spcPts val="0"/>
              </a:spcAft>
            </a:pPr>
            <a:endParaRPr lang="en-US"/>
          </a:p>
        </p:txBody>
      </p:sp>
    </p:spTree>
    <p:extLst>
      <p:ext uri="{BB962C8B-B14F-4D97-AF65-F5344CB8AC3E}">
        <p14:creationId xmlns:p14="http://schemas.microsoft.com/office/powerpoint/2010/main" val="1343881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3F08FA-8DB7-40CE-B7AA-8A7045AACD16}"/>
              </a:ext>
            </a:extLst>
          </p:cNvPr>
          <p:cNvSpPr>
            <a:spLocks noGrp="1"/>
          </p:cNvSpPr>
          <p:nvPr>
            <p:ph type="title"/>
          </p:nvPr>
        </p:nvSpPr>
        <p:spPr>
          <a:xfrm>
            <a:off x="1600754" y="1087374"/>
            <a:ext cx="8983489" cy="1000978"/>
          </a:xfrm>
        </p:spPr>
        <p:txBody>
          <a:bodyPr>
            <a:normAutofit/>
          </a:bodyPr>
          <a:lstStyle/>
          <a:p>
            <a:r>
              <a:rPr lang="en-US"/>
              <a:t>Bonus Exercise!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F5F2361-4940-4A57-9597-C4A6C631A03D}"/>
              </a:ext>
            </a:extLst>
          </p:cNvPr>
          <p:cNvSpPr>
            <a:spLocks noGrp="1"/>
          </p:cNvSpPr>
          <p:nvPr>
            <p:ph idx="1"/>
          </p:nvPr>
        </p:nvSpPr>
        <p:spPr>
          <a:xfrm>
            <a:off x="1277481" y="2523901"/>
            <a:ext cx="9733942" cy="3566002"/>
          </a:xfrm>
        </p:spPr>
        <p:txBody>
          <a:bodyPr>
            <a:normAutofit fontScale="85000" lnSpcReduction="10000"/>
          </a:bodyPr>
          <a:lstStyle/>
          <a:p>
            <a:r>
              <a:rPr lang="en-US">
                <a:ea typeface="+mn-lt"/>
                <a:cs typeface="+mn-lt"/>
              </a:rPr>
              <a:t>Create </a:t>
            </a:r>
            <a:r>
              <a:rPr lang="en-US"/>
              <a:t>accumulator functions</a:t>
            </a:r>
          </a:p>
          <a:p>
            <a:pPr lvl="1">
              <a:spcAft>
                <a:spcPts val="0"/>
              </a:spcAft>
            </a:pPr>
            <a:r>
              <a:rPr lang="en-US"/>
              <a:t>Remember the accumulator operations? Write a function </a:t>
            </a:r>
            <a:r>
              <a:rPr lang="en-US" err="1">
                <a:latin typeface="Consolas"/>
              </a:rPr>
              <a:t>sum_list</a:t>
            </a:r>
            <a:r>
              <a:rPr lang="en-US">
                <a:latin typeface="Consolas"/>
              </a:rPr>
              <a:t>(</a:t>
            </a:r>
            <a:r>
              <a:rPr lang="en-US" err="1">
                <a:latin typeface="Consolas"/>
              </a:rPr>
              <a:t>my_list</a:t>
            </a:r>
            <a:r>
              <a:rPr lang="en-US">
                <a:latin typeface="Consolas"/>
              </a:rPr>
              <a:t>)</a:t>
            </a:r>
            <a:r>
              <a:rPr lang="en-US">
                <a:latin typeface="Consolas"/>
                <a:ea typeface="+mn-lt"/>
                <a:cs typeface="+mn-lt"/>
              </a:rPr>
              <a:t> </a:t>
            </a:r>
            <a:r>
              <a:rPr lang="en-US">
                <a:ea typeface="+mn-lt"/>
                <a:cs typeface="+mn-lt"/>
              </a:rPr>
              <a:t>that takes a list as its parameter, uses a loop to add up all the values  of this list and returns the result of the operation.</a:t>
            </a:r>
          </a:p>
          <a:p>
            <a:pPr lvl="1">
              <a:spcAft>
                <a:spcPts val="0"/>
              </a:spcAft>
            </a:pPr>
            <a:r>
              <a:rPr lang="en-US"/>
              <a:t>Test this with a simple list of numbers (</a:t>
            </a:r>
            <a:r>
              <a:rPr lang="en-US" err="1"/>
              <a:t>eg</a:t>
            </a:r>
            <a:r>
              <a:rPr lang="en-US"/>
              <a:t>: </a:t>
            </a:r>
            <a:r>
              <a:rPr lang="en-US" err="1">
                <a:latin typeface="Consolas"/>
              </a:rPr>
              <a:t>test</a:t>
            </a:r>
            <a:r>
              <a:rPr lang="en-US" err="1">
                <a:solidFill>
                  <a:srgbClr val="595959"/>
                </a:solidFill>
                <a:latin typeface="Consolas"/>
              </a:rPr>
              <a:t>_list</a:t>
            </a:r>
            <a:r>
              <a:rPr lang="en-US">
                <a:solidFill>
                  <a:srgbClr val="595959"/>
                </a:solidFill>
                <a:latin typeface="Consolas"/>
              </a:rPr>
              <a:t> = [</a:t>
            </a:r>
            <a:r>
              <a:rPr lang="en-US">
                <a:solidFill>
                  <a:schemeClr val="accent1"/>
                </a:solidFill>
                <a:latin typeface="Consolas"/>
              </a:rPr>
              <a:t>1</a:t>
            </a:r>
            <a:r>
              <a:rPr lang="en-US">
                <a:solidFill>
                  <a:schemeClr val="accent4"/>
                </a:solidFill>
                <a:latin typeface="Consolas"/>
              </a:rPr>
              <a:t>,</a:t>
            </a:r>
            <a:r>
              <a:rPr lang="en-US">
                <a:solidFill>
                  <a:schemeClr val="accent1"/>
                </a:solidFill>
                <a:latin typeface="Consolas"/>
              </a:rPr>
              <a:t>2</a:t>
            </a:r>
            <a:r>
              <a:rPr lang="en-US">
                <a:solidFill>
                  <a:schemeClr val="accent4"/>
                </a:solidFill>
                <a:latin typeface="Consolas"/>
              </a:rPr>
              <a:t>,</a:t>
            </a:r>
            <a:r>
              <a:rPr lang="en-US">
                <a:solidFill>
                  <a:schemeClr val="accent1"/>
                </a:solidFill>
                <a:latin typeface="Consolas"/>
              </a:rPr>
              <a:t>3</a:t>
            </a:r>
            <a:r>
              <a:rPr lang="en-US">
                <a:latin typeface="Consolas"/>
              </a:rPr>
              <a:t>]</a:t>
            </a:r>
            <a:r>
              <a:rPr lang="en-US">
                <a:latin typeface="Consolas"/>
                <a:ea typeface="+mn-lt"/>
                <a:cs typeface="+mn-lt"/>
              </a:rPr>
              <a:t> </a:t>
            </a:r>
            <a:r>
              <a:rPr lang="en-US">
                <a:solidFill>
                  <a:schemeClr val="bg2">
                    <a:lumMod val="50000"/>
                  </a:schemeClr>
                </a:solidFill>
                <a:latin typeface="Consolas"/>
                <a:ea typeface="+mn-lt"/>
                <a:cs typeface="+mn-lt"/>
              </a:rPr>
              <a:t># 1 + 2 + 3 = 6</a:t>
            </a:r>
            <a:r>
              <a:rPr lang="en-US">
                <a:ea typeface="+mn-lt"/>
                <a:cs typeface="+mn-lt"/>
              </a:rPr>
              <a:t> )  and make sure the resulting value is what you expect.</a:t>
            </a:r>
            <a:endParaRPr lang="en-US">
              <a:solidFill>
                <a:srgbClr val="595959"/>
              </a:solidFill>
              <a:latin typeface="Corbel"/>
            </a:endParaRPr>
          </a:p>
          <a:p>
            <a:pPr lvl="1">
              <a:spcAft>
                <a:spcPts val="0"/>
              </a:spcAft>
            </a:pPr>
            <a:r>
              <a:rPr lang="en-US"/>
              <a:t>Use larger and larger lists of numbers  (positive and negative) to test the function.</a:t>
            </a:r>
          </a:p>
          <a:p>
            <a:pPr lvl="1">
              <a:spcAft>
                <a:spcPts val="0"/>
              </a:spcAft>
            </a:pPr>
            <a:r>
              <a:rPr lang="en-US"/>
              <a:t>Try lists with different data types and then with combinations of the data types. What do you notice?</a:t>
            </a:r>
          </a:p>
          <a:p>
            <a:pPr lvl="1">
              <a:spcAft>
                <a:spcPts val="0"/>
              </a:spcAft>
            </a:pPr>
            <a:r>
              <a:rPr lang="en-US"/>
              <a:t>Use a tuple to do test the function as well. What do you notice?</a:t>
            </a:r>
          </a:p>
          <a:p>
            <a:pPr lvl="1">
              <a:spcAft>
                <a:spcPts val="0"/>
              </a:spcAft>
            </a:pPr>
            <a:r>
              <a:rPr lang="en-US"/>
              <a:t>Try a dictionary as well. What do you notice?</a:t>
            </a:r>
          </a:p>
          <a:p>
            <a:pPr lvl="1">
              <a:spcAft>
                <a:spcPts val="0"/>
              </a:spcAft>
            </a:pPr>
            <a:r>
              <a:rPr lang="en-US"/>
              <a:t>Create a modified version </a:t>
            </a:r>
            <a:r>
              <a:rPr lang="en-US" err="1">
                <a:latin typeface="Consolas"/>
              </a:rPr>
              <a:t>sum_dict</a:t>
            </a:r>
            <a:r>
              <a:rPr lang="en-US">
                <a:latin typeface="Consolas"/>
              </a:rPr>
              <a:t>(</a:t>
            </a:r>
            <a:r>
              <a:rPr lang="en-US" err="1">
                <a:latin typeface="Consolas"/>
              </a:rPr>
              <a:t>my_dict</a:t>
            </a:r>
            <a:r>
              <a:rPr lang="en-US">
                <a:latin typeface="Consolas"/>
              </a:rPr>
              <a:t>) </a:t>
            </a:r>
            <a:r>
              <a:rPr lang="en-US"/>
              <a:t>that can handle dictionaries. What are the things you need to consider for this use case? Can you make the same function handle these use cases?</a:t>
            </a:r>
          </a:p>
          <a:p>
            <a:pPr lvl="1">
              <a:spcAft>
                <a:spcPts val="0"/>
              </a:spcAft>
            </a:pPr>
            <a:r>
              <a:rPr lang="en-US"/>
              <a:t>Create similar versions for lists and dictionaries that use 4 other accumulator operations.</a:t>
            </a:r>
          </a:p>
          <a:p>
            <a:pPr lvl="1">
              <a:spcAft>
                <a:spcPts val="0"/>
              </a:spcAft>
            </a:pPr>
            <a:r>
              <a:rPr lang="en-US"/>
              <a:t>Think about the errors you got doing this exercise. </a:t>
            </a:r>
            <a:r>
              <a:rPr lang="en-US">
                <a:ea typeface="+mn-lt"/>
                <a:cs typeface="+mn-lt"/>
              </a:rPr>
              <a:t>What was the most common source of errors?</a:t>
            </a:r>
            <a:r>
              <a:rPr lang="en-US"/>
              <a:t> How could you write the functions to handle these errors better? </a:t>
            </a:r>
          </a:p>
          <a:p>
            <a:pPr lvl="1">
              <a:spcAft>
                <a:spcPts val="0"/>
              </a:spcAft>
            </a:pPr>
            <a:r>
              <a:rPr lang="en-US"/>
              <a:t>Save all these function in a file called R</a:t>
            </a:r>
            <a:r>
              <a:rPr lang="en-US">
                <a:solidFill>
                  <a:schemeClr val="bg2">
                    <a:lumMod val="50000"/>
                  </a:schemeClr>
                </a:solidFill>
                <a:latin typeface="Consolas"/>
              </a:rPr>
              <a:t>educers.py </a:t>
            </a:r>
            <a:r>
              <a:rPr lang="en-US">
                <a:ea typeface="+mn-lt"/>
                <a:cs typeface="+mn-lt"/>
              </a:rPr>
              <a:t>and provide long comments for each one describing what it does and how to use it.</a:t>
            </a:r>
            <a:endParaRPr lang="en-US">
              <a:solidFill>
                <a:schemeClr val="bg2">
                  <a:lumMod val="50000"/>
                </a:schemeClr>
              </a:solidFill>
            </a:endParaRPr>
          </a:p>
        </p:txBody>
      </p:sp>
    </p:spTree>
    <p:extLst>
      <p:ext uri="{BB962C8B-B14F-4D97-AF65-F5344CB8AC3E}">
        <p14:creationId xmlns:p14="http://schemas.microsoft.com/office/powerpoint/2010/main" val="4107361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4A6D-47E1-EB43-A048-E0170FD44414}"/>
              </a:ext>
            </a:extLst>
          </p:cNvPr>
          <p:cNvSpPr>
            <a:spLocks noGrp="1"/>
          </p:cNvSpPr>
          <p:nvPr>
            <p:ph type="title"/>
          </p:nvPr>
        </p:nvSpPr>
        <p:spPr/>
        <p:txBody>
          <a:bodyPr/>
          <a:lstStyle/>
          <a:p>
            <a:r>
              <a:rPr lang="en-US"/>
              <a:t>Intro To OOP</a:t>
            </a:r>
          </a:p>
        </p:txBody>
      </p:sp>
      <p:sp>
        <p:nvSpPr>
          <p:cNvPr id="3" name="Text Placeholder 2">
            <a:extLst>
              <a:ext uri="{FF2B5EF4-FFF2-40B4-BE49-F238E27FC236}">
                <a16:creationId xmlns:a16="http://schemas.microsoft.com/office/drawing/2014/main" id="{8E31C2FE-5F0E-2849-AAB9-D5F181842028}"/>
              </a:ext>
            </a:extLst>
          </p:cNvPr>
          <p:cNvSpPr>
            <a:spLocks noGrp="1"/>
          </p:cNvSpPr>
          <p:nvPr>
            <p:ph type="body" idx="1"/>
          </p:nvPr>
        </p:nvSpPr>
        <p:spPr/>
        <p:txBody>
          <a:bodyPr/>
          <a:lstStyle/>
          <a:p>
            <a:r>
              <a:rPr lang="en-US"/>
              <a:t>Lesson 8</a:t>
            </a:r>
          </a:p>
        </p:txBody>
      </p:sp>
    </p:spTree>
    <p:extLst>
      <p:ext uri="{BB962C8B-B14F-4D97-AF65-F5344CB8AC3E}">
        <p14:creationId xmlns:p14="http://schemas.microsoft.com/office/powerpoint/2010/main" val="3553293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AC27D4-F2D5-408B-89FC-7CDA22F9B706}"/>
              </a:ext>
            </a:extLst>
          </p:cNvPr>
          <p:cNvPicPr>
            <a:picLocks noChangeAspect="1"/>
          </p:cNvPicPr>
          <p:nvPr/>
        </p:nvPicPr>
        <p:blipFill rotWithShape="1">
          <a:blip r:embed="rId2">
            <a:alphaModFix amt="35000"/>
          </a:blip>
          <a:src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5C6516D6-423D-4E58-80A4-3B7DD45D65B3}"/>
              </a:ext>
            </a:extLst>
          </p:cNvPr>
          <p:cNvSpPr>
            <a:spLocks noGrp="1"/>
          </p:cNvSpPr>
          <p:nvPr>
            <p:ph type="title"/>
          </p:nvPr>
        </p:nvSpPr>
        <p:spPr>
          <a:xfrm>
            <a:off x="1069848" y="2812009"/>
            <a:ext cx="4288077" cy="1741703"/>
          </a:xfrm>
        </p:spPr>
        <p:txBody>
          <a:bodyPr vert="horz" lIns="91440" tIns="45720" rIns="91440" bIns="45720" rtlCol="0" anchor="b">
            <a:normAutofit/>
          </a:bodyPr>
          <a:lstStyle/>
          <a:p>
            <a:r>
              <a:rPr lang="en-US" sz="5900" spc="-100">
                <a:solidFill>
                  <a:schemeClr val="tx1"/>
                </a:solidFill>
              </a:rPr>
              <a:t>We can make it if we try</a:t>
            </a:r>
          </a:p>
        </p:txBody>
      </p:sp>
      <p:sp>
        <p:nvSpPr>
          <p:cNvPr id="4" name="TextBox 3">
            <a:extLst>
              <a:ext uri="{FF2B5EF4-FFF2-40B4-BE49-F238E27FC236}">
                <a16:creationId xmlns:a16="http://schemas.microsoft.com/office/drawing/2014/main" id="{D1D60BCE-C2FA-4531-A42E-936D0ADDE65B}"/>
              </a:ext>
            </a:extLst>
          </p:cNvPr>
          <p:cNvSpPr txBox="1"/>
          <p:nvPr/>
        </p:nvSpPr>
        <p:spPr>
          <a:xfrm>
            <a:off x="5830866" y="2240071"/>
            <a:ext cx="625048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Consolas"/>
              </a:rPr>
              <a:t>class </a:t>
            </a:r>
            <a:r>
              <a:rPr lang="en-US" err="1">
                <a:latin typeface="Consolas"/>
              </a:rPr>
              <a:t>LevelClass</a:t>
            </a:r>
            <a:r>
              <a:rPr lang="en-US">
                <a:latin typeface="Consolas"/>
              </a:rPr>
              <a:t>:</a:t>
            </a:r>
            <a:br>
              <a:rPr lang="en-US">
                <a:latin typeface="Consolas"/>
              </a:rPr>
            </a:br>
            <a:r>
              <a:rPr lang="en-US">
                <a:latin typeface="Consolas"/>
              </a:rPr>
              <a:t>    </a:t>
            </a:r>
            <a:br>
              <a:rPr lang="en-US">
                <a:latin typeface="Consolas"/>
              </a:rPr>
            </a:br>
            <a:r>
              <a:rPr lang="en-US">
                <a:latin typeface="Consolas"/>
              </a:rPr>
              <a:t>   </a:t>
            </a:r>
            <a:r>
              <a:rPr lang="en-US">
                <a:solidFill>
                  <a:schemeClr val="accent4"/>
                </a:solidFill>
                <a:latin typeface="Consolas"/>
              </a:rPr>
              <a:t>def </a:t>
            </a:r>
            <a:r>
              <a:rPr lang="en-US">
                <a:solidFill>
                  <a:srgbClr val="7030A0"/>
                </a:solidFill>
                <a:latin typeface="Consolas"/>
              </a:rPr>
              <a:t>__</a:t>
            </a:r>
            <a:r>
              <a:rPr lang="en-US" err="1">
                <a:solidFill>
                  <a:srgbClr val="7030A0"/>
                </a:solidFill>
                <a:latin typeface="Consolas"/>
              </a:rPr>
              <a:t>init</a:t>
            </a:r>
            <a:r>
              <a:rPr lang="en-US">
                <a:solidFill>
                  <a:srgbClr val="7030A0"/>
                </a:solidFill>
                <a:latin typeface="Consolas"/>
              </a:rPr>
              <a:t>__</a:t>
            </a:r>
            <a:r>
              <a:rPr lang="en-US">
                <a:latin typeface="Consolas"/>
              </a:rPr>
              <a:t>(</a:t>
            </a:r>
            <a:r>
              <a:rPr lang="en-US">
                <a:solidFill>
                  <a:srgbClr val="7030A0"/>
                </a:solidFill>
                <a:latin typeface="Consolas"/>
              </a:rPr>
              <a:t>self</a:t>
            </a:r>
            <a:r>
              <a:rPr lang="en-US">
                <a:solidFill>
                  <a:schemeClr val="accent4"/>
                </a:solidFill>
                <a:latin typeface="Consolas"/>
              </a:rPr>
              <a:t>,</a:t>
            </a:r>
            <a:r>
              <a:rPr lang="en-US">
                <a:latin typeface="Consolas"/>
              </a:rPr>
              <a:t> level):</a:t>
            </a:r>
            <a:br>
              <a:rPr lang="en-US">
                <a:latin typeface="Consolas"/>
              </a:rPr>
            </a:br>
            <a:r>
              <a:rPr lang="en-US">
                <a:latin typeface="Consolas"/>
              </a:rPr>
              <a:t>        </a:t>
            </a:r>
            <a:r>
              <a:rPr lang="en-US" err="1">
                <a:solidFill>
                  <a:srgbClr val="7030A0"/>
                </a:solidFill>
                <a:latin typeface="Consolas"/>
              </a:rPr>
              <a:t>self</a:t>
            </a:r>
            <a:r>
              <a:rPr lang="en-US" err="1">
                <a:latin typeface="Consolas"/>
              </a:rPr>
              <a:t>.level</a:t>
            </a:r>
            <a:r>
              <a:rPr lang="en-US">
                <a:latin typeface="Consolas"/>
              </a:rPr>
              <a:t> = level</a:t>
            </a:r>
            <a:br>
              <a:rPr lang="en-US">
                <a:latin typeface="Consolas"/>
              </a:rPr>
            </a:br>
            <a:r>
              <a:rPr lang="en-US">
                <a:latin typeface="Consolas"/>
              </a:rPr>
              <a:t>    </a:t>
            </a:r>
            <a:br>
              <a:rPr lang="en-US">
                <a:latin typeface="Consolas"/>
              </a:rPr>
            </a:br>
            <a:r>
              <a:rPr lang="en-US">
                <a:latin typeface="Consolas"/>
              </a:rPr>
              <a:t>   </a:t>
            </a:r>
            <a:r>
              <a:rPr lang="en-US">
                <a:solidFill>
                  <a:schemeClr val="accent4"/>
                </a:solidFill>
                <a:latin typeface="Consolas"/>
              </a:rPr>
              <a:t>def </a:t>
            </a:r>
            <a:r>
              <a:rPr lang="en-US" err="1">
                <a:latin typeface="Consolas"/>
              </a:rPr>
              <a:t>level_up</a:t>
            </a:r>
            <a:r>
              <a:rPr lang="en-US">
                <a:latin typeface="Consolas"/>
              </a:rPr>
              <a:t>(</a:t>
            </a:r>
            <a:r>
              <a:rPr lang="en-US">
                <a:solidFill>
                  <a:srgbClr val="7030A0"/>
                </a:solidFill>
                <a:latin typeface="Consolas"/>
              </a:rPr>
              <a:t>self</a:t>
            </a:r>
            <a:r>
              <a:rPr lang="en-US">
                <a:latin typeface="Consolas"/>
              </a:rPr>
              <a:t>):</a:t>
            </a:r>
            <a:br>
              <a:rPr lang="en-US">
                <a:latin typeface="Consolas"/>
              </a:rPr>
            </a:br>
            <a:r>
              <a:rPr lang="en-US">
                <a:latin typeface="Consolas"/>
              </a:rPr>
              <a:t>        </a:t>
            </a:r>
            <a:r>
              <a:rPr lang="en-US" err="1">
                <a:solidFill>
                  <a:srgbClr val="7030A0"/>
                </a:solidFill>
                <a:latin typeface="Consolas"/>
              </a:rPr>
              <a:t>self</a:t>
            </a:r>
            <a:r>
              <a:rPr lang="en-US" err="1">
                <a:latin typeface="Consolas"/>
              </a:rPr>
              <a:t>.level</a:t>
            </a:r>
            <a:r>
              <a:rPr lang="en-US">
                <a:latin typeface="Consolas"/>
              </a:rPr>
              <a:t> += </a:t>
            </a:r>
            <a:r>
              <a:rPr lang="en-US">
                <a:solidFill>
                  <a:schemeClr val="accent1">
                    <a:lumMod val="60000"/>
                    <a:lumOff val="40000"/>
                  </a:schemeClr>
                </a:solidFill>
                <a:latin typeface="Consolas"/>
              </a:rPr>
              <a:t>1</a:t>
            </a:r>
            <a:br>
              <a:rPr lang="en-US">
                <a:solidFill>
                  <a:schemeClr val="accent1">
                    <a:lumMod val="60000"/>
                    <a:lumOff val="40000"/>
                  </a:schemeClr>
                </a:solidFill>
                <a:latin typeface="Consolas"/>
              </a:rPr>
            </a:br>
            <a:r>
              <a:rPr lang="en-US">
                <a:latin typeface="Consolas"/>
              </a:rPr>
              <a:t>    </a:t>
            </a:r>
            <a:br>
              <a:rPr lang="en-US">
                <a:latin typeface="Consolas"/>
              </a:rPr>
            </a:br>
            <a:r>
              <a:rPr lang="en-US">
                <a:latin typeface="Consolas"/>
              </a:rPr>
              <a:t>   </a:t>
            </a:r>
            <a:r>
              <a:rPr lang="en-US">
                <a:solidFill>
                  <a:schemeClr val="accent4"/>
                </a:solidFill>
                <a:latin typeface="Consolas"/>
              </a:rPr>
              <a:t>def </a:t>
            </a:r>
            <a:r>
              <a:rPr lang="en-US">
                <a:solidFill>
                  <a:srgbClr val="7030A0"/>
                </a:solidFill>
                <a:latin typeface="Consolas"/>
              </a:rPr>
              <a:t>__str__</a:t>
            </a:r>
            <a:r>
              <a:rPr lang="en-US">
                <a:latin typeface="Consolas"/>
              </a:rPr>
              <a:t>(</a:t>
            </a:r>
            <a:r>
              <a:rPr lang="en-US">
                <a:solidFill>
                  <a:srgbClr val="7030A0"/>
                </a:solidFill>
                <a:latin typeface="Consolas"/>
              </a:rPr>
              <a:t>self</a:t>
            </a:r>
            <a:r>
              <a:rPr lang="en-US">
                <a:latin typeface="Consolas"/>
              </a:rPr>
              <a:t>):</a:t>
            </a:r>
            <a:br>
              <a:rPr lang="en-US">
                <a:latin typeface="Consolas"/>
              </a:rPr>
            </a:br>
            <a:r>
              <a:rPr lang="en-US">
                <a:latin typeface="Consolas"/>
              </a:rPr>
              <a:t>        </a:t>
            </a:r>
            <a:r>
              <a:rPr lang="en-US">
                <a:solidFill>
                  <a:schemeClr val="accent4"/>
                </a:solidFill>
                <a:latin typeface="Consolas"/>
              </a:rPr>
              <a:t>return </a:t>
            </a:r>
            <a:r>
              <a:rPr lang="en-US">
                <a:solidFill>
                  <a:schemeClr val="accent3"/>
                </a:solidFill>
                <a:latin typeface="Consolas"/>
              </a:rPr>
              <a:t>"my level is " </a:t>
            </a:r>
            <a:r>
              <a:rPr lang="en-US">
                <a:latin typeface="Consolas"/>
              </a:rPr>
              <a:t>+ str(</a:t>
            </a:r>
            <a:r>
              <a:rPr lang="en-US" err="1">
                <a:solidFill>
                  <a:srgbClr val="7030A0"/>
                </a:solidFill>
                <a:latin typeface="Consolas"/>
              </a:rPr>
              <a:t>self</a:t>
            </a:r>
            <a:r>
              <a:rPr lang="en-US" err="1">
                <a:latin typeface="Consolas"/>
              </a:rPr>
              <a:t>.level</a:t>
            </a:r>
            <a:r>
              <a:rPr lang="en-US">
                <a:latin typeface="Consolas"/>
              </a:rPr>
              <a:t>)</a:t>
            </a:r>
            <a:br>
              <a:rPr lang="en-US">
                <a:latin typeface="Consolas"/>
              </a:rPr>
            </a:br>
            <a:r>
              <a:rPr lang="en-US">
                <a:latin typeface="Consolas"/>
              </a:rPr>
              <a:t>    </a:t>
            </a:r>
            <a:endParaRPr lang="en-US"/>
          </a:p>
        </p:txBody>
      </p:sp>
    </p:spTree>
    <p:extLst>
      <p:ext uri="{BB962C8B-B14F-4D97-AF65-F5344CB8AC3E}">
        <p14:creationId xmlns:p14="http://schemas.microsoft.com/office/powerpoint/2010/main" val="2345823267"/>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5971D-47F2-4410-865D-A89712069313}"/>
              </a:ext>
            </a:extLst>
          </p:cNvPr>
          <p:cNvSpPr>
            <a:spLocks noGrp="1"/>
          </p:cNvSpPr>
          <p:nvPr>
            <p:ph type="title"/>
          </p:nvPr>
        </p:nvSpPr>
        <p:spPr>
          <a:xfrm>
            <a:off x="1703295" y="1083732"/>
            <a:ext cx="5509628" cy="4690534"/>
          </a:xfrm>
        </p:spPr>
        <p:txBody>
          <a:bodyPr vert="horz" lIns="91440" tIns="45720" rIns="91440" bIns="45720" rtlCol="0" anchor="ctr">
            <a:normAutofit/>
          </a:bodyPr>
          <a:lstStyle/>
          <a:p>
            <a:pPr algn="r"/>
            <a:r>
              <a:rPr lang="en-US" sz="7200" spc="-100">
                <a:solidFill>
                  <a:schemeClr val="tx1">
                    <a:lumMod val="75000"/>
                    <a:lumOff val="25000"/>
                  </a:schemeClr>
                </a:solidFill>
              </a:rPr>
              <a:t>Programming Paradigms </a:t>
            </a:r>
          </a:p>
        </p:txBody>
      </p:sp>
      <p:sp>
        <p:nvSpPr>
          <p:cNvPr id="3" name="Content Placeholder 2">
            <a:extLst>
              <a:ext uri="{FF2B5EF4-FFF2-40B4-BE49-F238E27FC236}">
                <a16:creationId xmlns:a16="http://schemas.microsoft.com/office/drawing/2014/main" id="{CB08E9B3-A769-488A-97C5-CCF6BC4155A1}"/>
              </a:ext>
            </a:extLst>
          </p:cNvPr>
          <p:cNvSpPr>
            <a:spLocks noGrp="1"/>
          </p:cNvSpPr>
          <p:nvPr>
            <p:ph idx="1"/>
          </p:nvPr>
        </p:nvSpPr>
        <p:spPr>
          <a:xfrm>
            <a:off x="7856389" y="1083732"/>
            <a:ext cx="3507654" cy="4690534"/>
          </a:xfrm>
        </p:spPr>
        <p:txBody>
          <a:bodyPr vert="horz" lIns="91440" tIns="45720" rIns="91440" bIns="45720" rtlCol="0" anchor="ctr">
            <a:normAutofit/>
          </a:bodyPr>
          <a:lstStyle/>
          <a:p>
            <a:pPr marL="0" indent="0">
              <a:buNone/>
            </a:pPr>
            <a:r>
              <a:rPr lang="en-US" sz="2800">
                <a:solidFill>
                  <a:schemeClr val="tx1">
                    <a:lumMod val="75000"/>
                    <a:lumOff val="25000"/>
                  </a:schemeClr>
                </a:solidFill>
              </a:rPr>
              <a:t>How we tackle problems in CS</a:t>
            </a:r>
          </a:p>
        </p:txBody>
      </p:sp>
      <p:sp>
        <p:nvSpPr>
          <p:cNvPr id="14" name="Rectangle 13">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836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10BF92-0384-48C8-80E6-5A1391AE7FF7}"/>
              </a:ext>
            </a:extLst>
          </p:cNvPr>
          <p:cNvSpPr>
            <a:spLocks noGrp="1"/>
          </p:cNvSpPr>
          <p:nvPr>
            <p:ph type="title"/>
          </p:nvPr>
        </p:nvSpPr>
        <p:spPr>
          <a:xfrm>
            <a:off x="641667" y="5257630"/>
            <a:ext cx="10908667" cy="1021405"/>
          </a:xfrm>
        </p:spPr>
        <p:txBody>
          <a:bodyPr>
            <a:normAutofit/>
          </a:bodyPr>
          <a:lstStyle/>
          <a:p>
            <a:pPr algn="ctr"/>
            <a:r>
              <a:rPr lang="en-US"/>
              <a:t>Notable Programming Paradigms</a:t>
            </a:r>
          </a:p>
        </p:txBody>
      </p:sp>
      <p:sp>
        <p:nvSpPr>
          <p:cNvPr id="22" name="Rectangle 21">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B85E7C8-8CDF-49E2-B252-F783FA03F536}"/>
              </a:ext>
            </a:extLst>
          </p:cNvPr>
          <p:cNvGraphicFramePr>
            <a:graphicFrameLocks noGrp="1"/>
          </p:cNvGraphicFramePr>
          <p:nvPr>
            <p:ph idx="1"/>
            <p:extLst>
              <p:ext uri="{D42A27DB-BD31-4B8C-83A1-F6EECF244321}">
                <p14:modId xmlns:p14="http://schemas.microsoft.com/office/powerpoint/2010/main" val="304046422"/>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4782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10BF92-0384-48C8-80E6-5A1391AE7FF7}"/>
              </a:ext>
            </a:extLst>
          </p:cNvPr>
          <p:cNvSpPr>
            <a:spLocks noGrp="1"/>
          </p:cNvSpPr>
          <p:nvPr>
            <p:ph type="title"/>
          </p:nvPr>
        </p:nvSpPr>
        <p:spPr>
          <a:xfrm>
            <a:off x="252918" y="1123837"/>
            <a:ext cx="3051113" cy="4601183"/>
          </a:xfrm>
        </p:spPr>
        <p:txBody>
          <a:bodyPr>
            <a:normAutofit/>
          </a:bodyPr>
          <a:lstStyle/>
          <a:p>
            <a:r>
              <a:rPr lang="en-US"/>
              <a:t>Object </a:t>
            </a:r>
            <a:br>
              <a:rPr lang="en-US"/>
            </a:br>
            <a:r>
              <a:rPr lang="en-US"/>
              <a:t>Oriented </a:t>
            </a:r>
            <a:br>
              <a:rPr lang="en-US"/>
            </a:br>
            <a:r>
              <a:rPr lang="en-US"/>
              <a:t>Programming </a:t>
            </a:r>
          </a:p>
        </p:txBody>
      </p:sp>
      <p:sp>
        <p:nvSpPr>
          <p:cNvPr id="36" name="Rectangle 35">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B85E7C8-8CDF-49E2-B252-F783FA03F536}"/>
              </a:ext>
            </a:extLst>
          </p:cNvPr>
          <p:cNvGraphicFramePr>
            <a:graphicFrameLocks noGrp="1"/>
          </p:cNvGraphicFramePr>
          <p:nvPr>
            <p:ph idx="1"/>
            <p:extLst>
              <p:ext uri="{D42A27DB-BD31-4B8C-83A1-F6EECF244321}">
                <p14:modId xmlns:p14="http://schemas.microsoft.com/office/powerpoint/2010/main" val="302839911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93814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121</Slides>
  <Notes>1</Notes>
  <HiddenSlides>0</HiddenSlide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Frame</vt:lpstr>
      <vt:lpstr>Programming Basics In Python </vt:lpstr>
      <vt:lpstr>Python!</vt:lpstr>
      <vt:lpstr>What is it?</vt:lpstr>
      <vt:lpstr>Intelligent Development Environment </vt:lpstr>
      <vt:lpstr>Setup </vt:lpstr>
      <vt:lpstr>Code!</vt:lpstr>
      <vt:lpstr>Interpreted Language </vt:lpstr>
      <vt:lpstr>Console </vt:lpstr>
      <vt:lpstr>Scripting</vt:lpstr>
      <vt:lpstr>Commenting </vt:lpstr>
      <vt:lpstr>Uses indentation to scope</vt:lpstr>
      <vt:lpstr>Errors:</vt:lpstr>
      <vt:lpstr>Because python: I/O</vt:lpstr>
      <vt:lpstr>Because python: String formatting</vt:lpstr>
      <vt:lpstr>Exercise!</vt:lpstr>
      <vt:lpstr>Exercise!</vt:lpstr>
      <vt:lpstr>Data Types</vt:lpstr>
      <vt:lpstr>Everything has a type</vt:lpstr>
      <vt:lpstr>Object tree</vt:lpstr>
      <vt:lpstr>Literals are objects … sort of </vt:lpstr>
      <vt:lpstr>Literal types </vt:lpstr>
      <vt:lpstr>Variables   </vt:lpstr>
      <vt:lpstr>Everything is a box!</vt:lpstr>
      <vt:lpstr>Variables hold objects</vt:lpstr>
      <vt:lpstr>Hold references to specific objects</vt:lpstr>
      <vt:lpstr>Similar but not the same</vt:lpstr>
      <vt:lpstr>Can be reassigned </vt:lpstr>
      <vt:lpstr>Can do multiple assignments</vt:lpstr>
      <vt:lpstr>Naming conventions </vt:lpstr>
      <vt:lpstr>Examples</vt:lpstr>
      <vt:lpstr>Order</vt:lpstr>
      <vt:lpstr>Operators</vt:lpstr>
      <vt:lpstr>Exactly what it sounds like </vt:lpstr>
      <vt:lpstr>4 main types</vt:lpstr>
      <vt:lpstr>Simple math</vt:lpstr>
      <vt:lpstr>Programming math</vt:lpstr>
      <vt:lpstr>Accumulators </vt:lpstr>
      <vt:lpstr>Mechanics</vt:lpstr>
      <vt:lpstr>Comparators </vt:lpstr>
      <vt:lpstr>Exercise! </vt:lpstr>
      <vt:lpstr>Exercise!</vt:lpstr>
      <vt:lpstr>Milestone!</vt:lpstr>
      <vt:lpstr>Challenge</vt:lpstr>
      <vt:lpstr>Boolean Logic</vt:lpstr>
      <vt:lpstr>True and True is True</vt:lpstr>
      <vt:lpstr>4 Boolean operators</vt:lpstr>
      <vt:lpstr>Logical </vt:lpstr>
      <vt:lpstr>Truth table</vt:lpstr>
      <vt:lpstr>Identity</vt:lpstr>
      <vt:lpstr>Membership</vt:lpstr>
      <vt:lpstr>Bitwise</vt:lpstr>
      <vt:lpstr>Exercise!</vt:lpstr>
      <vt:lpstr>Control Structures</vt:lpstr>
      <vt:lpstr>If this, do that again</vt:lpstr>
      <vt:lpstr>Basics</vt:lpstr>
      <vt:lpstr>Logical </vt:lpstr>
      <vt:lpstr>If statements</vt:lpstr>
      <vt:lpstr>Try blocks</vt:lpstr>
      <vt:lpstr>Loops</vt:lpstr>
      <vt:lpstr>While loop</vt:lpstr>
      <vt:lpstr>For loop</vt:lpstr>
      <vt:lpstr>Because python: for loops</vt:lpstr>
      <vt:lpstr>Loop controls</vt:lpstr>
      <vt:lpstr>Exercise!</vt:lpstr>
      <vt:lpstr>Exercise!</vt:lpstr>
      <vt:lpstr>Milestone!</vt:lpstr>
      <vt:lpstr>Challenge </vt:lpstr>
      <vt:lpstr>Functions  </vt:lpstr>
      <vt:lpstr>Hold my code</vt:lpstr>
      <vt:lpstr>Purpose</vt:lpstr>
      <vt:lpstr>Parameters</vt:lpstr>
      <vt:lpstr>Two main types of functions;  </vt:lpstr>
      <vt:lpstr>Note: Data creation and side effects</vt:lpstr>
      <vt:lpstr>Note: useful function tips</vt:lpstr>
      <vt:lpstr>Because python: function types</vt:lpstr>
      <vt:lpstr>Exercise!</vt:lpstr>
      <vt:lpstr>Exercise!</vt:lpstr>
      <vt:lpstr>Data Structures </vt:lpstr>
      <vt:lpstr>Hold my everything</vt:lpstr>
      <vt:lpstr>Purpose</vt:lpstr>
      <vt:lpstr>List (or Array)</vt:lpstr>
      <vt:lpstr>Description</vt:lpstr>
      <vt:lpstr>Notable functions</vt:lpstr>
      <vt:lpstr>Tuple</vt:lpstr>
      <vt:lpstr>Description</vt:lpstr>
      <vt:lpstr>Notable functions</vt:lpstr>
      <vt:lpstr>Dictionary</vt:lpstr>
      <vt:lpstr>Description</vt:lpstr>
      <vt:lpstr>Notable functions</vt:lpstr>
      <vt:lpstr>Because python: list indexing</vt:lpstr>
      <vt:lpstr>Because python: list and dictionary  comprehenssion</vt:lpstr>
      <vt:lpstr>Exercise!</vt:lpstr>
      <vt:lpstr>Exercise!</vt:lpstr>
      <vt:lpstr>Bonus Exercise!</vt:lpstr>
      <vt:lpstr>Intro To OOP</vt:lpstr>
      <vt:lpstr>We can make it if we try</vt:lpstr>
      <vt:lpstr>Programming Paradigms </vt:lpstr>
      <vt:lpstr>Notable Programming Paradigms</vt:lpstr>
      <vt:lpstr>Object  Oriented  Programming </vt:lpstr>
      <vt:lpstr>Encapsulation </vt:lpstr>
      <vt:lpstr>Objects</vt:lpstr>
      <vt:lpstr>Attributes:   Things they know about themselves.</vt:lpstr>
      <vt:lpstr>Note: Choosing attributes</vt:lpstr>
      <vt:lpstr>Behaviors:  Things they can do.</vt:lpstr>
      <vt:lpstr>Classes</vt:lpstr>
      <vt:lpstr>Structure of a class</vt:lpstr>
      <vt:lpstr>OOP concepts</vt:lpstr>
      <vt:lpstr>Code Example</vt:lpstr>
      <vt:lpstr>Because python: structure</vt:lpstr>
      <vt:lpstr>Because python: Annotation</vt:lpstr>
      <vt:lpstr>Milestone!</vt:lpstr>
      <vt:lpstr>Challenge </vt:lpstr>
      <vt:lpstr>Algorithm Design</vt:lpstr>
      <vt:lpstr>Step 0: think about it</vt:lpstr>
      <vt:lpstr>What is it?</vt:lpstr>
      <vt:lpstr>Runtime </vt:lpstr>
      <vt:lpstr>PowerPoint Presentation</vt:lpstr>
      <vt:lpstr>Types of algorithyms</vt:lpstr>
      <vt:lpstr>Why it's important</vt:lpstr>
      <vt:lpstr>Milestone!</vt:lpstr>
      <vt:lpstr>Challenge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Basics In Python </dc:title>
  <dc:creator>Ariel Woode</dc:creator>
  <cp:revision>581</cp:revision>
  <dcterms:created xsi:type="dcterms:W3CDTF">2019-07-02T00:38:22Z</dcterms:created>
  <dcterms:modified xsi:type="dcterms:W3CDTF">2019-11-04T04:05:01Z</dcterms:modified>
</cp:coreProperties>
</file>